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tags/tag9.xml" ContentType="application/vnd.openxmlformats-officedocument.presentationml.tags+xml"/>
  <Override PartName="/ppt/notesSlides/notesSlide19.xml" ContentType="application/vnd.openxmlformats-officedocument.presentationml.notesSlide+xml"/>
  <Override PartName="/ppt/tags/tag10.xml" ContentType="application/vnd.openxmlformats-officedocument.presentationml.tags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22.xml" ContentType="application/vnd.openxmlformats-officedocument.presentationml.notesSlide+xml"/>
  <Override PartName="/ppt/tags/tag13.xml" ContentType="application/vnd.openxmlformats-officedocument.presentationml.tags+xml"/>
  <Override PartName="/ppt/notesSlides/notesSlide23.xml" ContentType="application/vnd.openxmlformats-officedocument.presentationml.notesSlide+xml"/>
  <Override PartName="/ppt/tags/tag14.xml" ContentType="application/vnd.openxmlformats-officedocument.presentationml.tags+xml"/>
  <Override PartName="/ppt/notesSlides/notesSlide24.xml" ContentType="application/vnd.openxmlformats-officedocument.presentationml.notesSlide+xml"/>
  <Override PartName="/ppt/tags/tag15.xml" ContentType="application/vnd.openxmlformats-officedocument.presentationml.tags+xml"/>
  <Override PartName="/ppt/notesSlides/notesSlide25.xml" ContentType="application/vnd.openxmlformats-officedocument.presentationml.notesSlide+xml"/>
  <Override PartName="/ppt/tags/tag16.xml" ContentType="application/vnd.openxmlformats-officedocument.presentationml.tags+xml"/>
  <Override PartName="/ppt/notesSlides/notesSlide26.xml" ContentType="application/vnd.openxmlformats-officedocument.presentationml.notesSlide+xml"/>
  <Override PartName="/ppt/tags/tag17.xml" ContentType="application/vnd.openxmlformats-officedocument.presentationml.tags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55"/>
  </p:notesMasterIdLst>
  <p:sldIdLst>
    <p:sldId id="259" r:id="rId5"/>
    <p:sldId id="261" r:id="rId6"/>
    <p:sldId id="295" r:id="rId7"/>
    <p:sldId id="276" r:id="rId8"/>
    <p:sldId id="293" r:id="rId9"/>
    <p:sldId id="294" r:id="rId10"/>
    <p:sldId id="297" r:id="rId11"/>
    <p:sldId id="305" r:id="rId12"/>
    <p:sldId id="299" r:id="rId13"/>
    <p:sldId id="330" r:id="rId14"/>
    <p:sldId id="326" r:id="rId15"/>
    <p:sldId id="327" r:id="rId16"/>
    <p:sldId id="328" r:id="rId17"/>
    <p:sldId id="329" r:id="rId18"/>
    <p:sldId id="306" r:id="rId19"/>
    <p:sldId id="298" r:id="rId20"/>
    <p:sldId id="300" r:id="rId21"/>
    <p:sldId id="307" r:id="rId22"/>
    <p:sldId id="301" r:id="rId23"/>
    <p:sldId id="302" r:id="rId24"/>
    <p:sldId id="308" r:id="rId25"/>
    <p:sldId id="303" r:id="rId26"/>
    <p:sldId id="304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31" r:id="rId35"/>
    <p:sldId id="316" r:id="rId36"/>
    <p:sldId id="317" r:id="rId37"/>
    <p:sldId id="275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277" r:id="rId47"/>
    <p:sldId id="332" r:id="rId48"/>
    <p:sldId id="333" r:id="rId49"/>
    <p:sldId id="334" r:id="rId50"/>
    <p:sldId id="335" r:id="rId51"/>
    <p:sldId id="336" r:id="rId52"/>
    <p:sldId id="337" r:id="rId53"/>
    <p:sldId id="274" r:id="rId54"/>
  </p:sldIdLst>
  <p:sldSz cx="12192000" cy="6858000"/>
  <p:notesSz cx="12192000" cy="6858000"/>
  <p:custDataLst>
    <p:tags r:id="rId56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934AD2-1C97-82B4-87EB-7E049498937D}" v="2" dt="2024-05-07T19:47:41.60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9"/>
  </p:normalViewPr>
  <p:slideViewPr>
    <p:cSldViewPr>
      <p:cViewPr varScale="1">
        <p:scale>
          <a:sx n="75" d="100"/>
          <a:sy n="75" d="100"/>
        </p:scale>
        <p:origin x="874" y="43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gs" Target="tags/tag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 Fernanda Junieles Hernandez" userId="a71e6f4d-5719-4689-8607-e8f431c39a72" providerId="ADAL" clId="{26FB17BA-BBEF-4ADC-BC1B-60B3564E28BD}"/>
    <pc:docChg chg="undo custSel addSld delSld modSld">
      <pc:chgData name="Lia Fernanda Junieles Hernandez" userId="a71e6f4d-5719-4689-8607-e8f431c39a72" providerId="ADAL" clId="{26FB17BA-BBEF-4ADC-BC1B-60B3564E28BD}" dt="2024-02-14T02:48:36.378" v="1041" actId="47"/>
      <pc:docMkLst>
        <pc:docMk/>
      </pc:docMkLst>
      <pc:sldChg chg="modSp mod">
        <pc:chgData name="Lia Fernanda Junieles Hernandez" userId="a71e6f4d-5719-4689-8607-e8f431c39a72" providerId="ADAL" clId="{26FB17BA-BBEF-4ADC-BC1B-60B3564E28BD}" dt="2024-02-13T14:03:21.373" v="940" actId="20577"/>
        <pc:sldMkLst>
          <pc:docMk/>
          <pc:sldMk cId="0" sldId="259"/>
        </pc:sldMkLst>
        <pc:spChg chg="mod">
          <ac:chgData name="Lia Fernanda Junieles Hernandez" userId="a71e6f4d-5719-4689-8607-e8f431c39a72" providerId="ADAL" clId="{26FB17BA-BBEF-4ADC-BC1B-60B3564E28BD}" dt="2024-02-13T14:03:21.373" v="940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Lia Fernanda Junieles Hernandez" userId="a71e6f4d-5719-4689-8607-e8f431c39a72" providerId="ADAL" clId="{26FB17BA-BBEF-4ADC-BC1B-60B3564E28BD}" dt="2024-02-13T14:03:17.685" v="938" actId="20577"/>
          <ac:spMkLst>
            <pc:docMk/>
            <pc:sldMk cId="0" sldId="259"/>
            <ac:spMk id="7" creationId="{00000000-0000-0000-0000-000000000000}"/>
          </ac:spMkLst>
        </pc:spChg>
      </pc:sldChg>
      <pc:sldChg chg="del">
        <pc:chgData name="Lia Fernanda Junieles Hernandez" userId="a71e6f4d-5719-4689-8607-e8f431c39a72" providerId="ADAL" clId="{26FB17BA-BBEF-4ADC-BC1B-60B3564E28BD}" dt="2024-02-14T02:48:36.378" v="1041" actId="47"/>
        <pc:sldMkLst>
          <pc:docMk/>
          <pc:sldMk cId="209482505" sldId="278"/>
        </pc:sldMkLst>
      </pc:sldChg>
      <pc:sldChg chg="addSp modSp mod">
        <pc:chgData name="Lia Fernanda Junieles Hernandez" userId="a71e6f4d-5719-4689-8607-e8f431c39a72" providerId="ADAL" clId="{26FB17BA-BBEF-4ADC-BC1B-60B3564E28BD}" dt="2024-02-13T13:26:06.265" v="33" actId="1076"/>
        <pc:sldMkLst>
          <pc:docMk/>
          <pc:sldMk cId="819655755" sldId="303"/>
        </pc:sldMkLst>
        <pc:spChg chg="add mod">
          <ac:chgData name="Lia Fernanda Junieles Hernandez" userId="a71e6f4d-5719-4689-8607-e8f431c39a72" providerId="ADAL" clId="{26FB17BA-BBEF-4ADC-BC1B-60B3564E28BD}" dt="2024-02-13T13:26:06.265" v="33" actId="1076"/>
          <ac:spMkLst>
            <pc:docMk/>
            <pc:sldMk cId="819655755" sldId="303"/>
            <ac:spMk id="3" creationId="{67C784E0-F0F4-ABF3-FDF7-C2AEB20118DA}"/>
          </ac:spMkLst>
        </pc:spChg>
        <pc:picChg chg="mod">
          <ac:chgData name="Lia Fernanda Junieles Hernandez" userId="a71e6f4d-5719-4689-8607-e8f431c39a72" providerId="ADAL" clId="{26FB17BA-BBEF-4ADC-BC1B-60B3564E28BD}" dt="2024-02-13T13:25:50.738" v="29" actId="1076"/>
          <ac:picMkLst>
            <pc:docMk/>
            <pc:sldMk cId="819655755" sldId="303"/>
            <ac:picMk id="2" creationId="{81A4F232-EAFA-945D-B7BB-E583D78C555E}"/>
          </ac:picMkLst>
        </pc:picChg>
        <pc:picChg chg="mod">
          <ac:chgData name="Lia Fernanda Junieles Hernandez" userId="a71e6f4d-5719-4689-8607-e8f431c39a72" providerId="ADAL" clId="{26FB17BA-BBEF-4ADC-BC1B-60B3564E28BD}" dt="2024-02-13T13:26:01.401" v="32" actId="1076"/>
          <ac:picMkLst>
            <pc:docMk/>
            <pc:sldMk cId="819655755" sldId="303"/>
            <ac:picMk id="11" creationId="{BA1690E3-5F9F-7BDA-C396-BCC362DCDFD6}"/>
          </ac:picMkLst>
        </pc:picChg>
      </pc:sldChg>
      <pc:sldChg chg="addSp modSp mod">
        <pc:chgData name="Lia Fernanda Junieles Hernandez" userId="a71e6f4d-5719-4689-8607-e8f431c39a72" providerId="ADAL" clId="{26FB17BA-BBEF-4ADC-BC1B-60B3564E28BD}" dt="2024-02-13T13:25:35.106" v="26" actId="1076"/>
        <pc:sldMkLst>
          <pc:docMk/>
          <pc:sldMk cId="4014350153" sldId="304"/>
        </pc:sldMkLst>
        <pc:spChg chg="add mod">
          <ac:chgData name="Lia Fernanda Junieles Hernandez" userId="a71e6f4d-5719-4689-8607-e8f431c39a72" providerId="ADAL" clId="{26FB17BA-BBEF-4ADC-BC1B-60B3564E28BD}" dt="2024-02-13T13:25:35.106" v="26" actId="1076"/>
          <ac:spMkLst>
            <pc:docMk/>
            <pc:sldMk cId="4014350153" sldId="304"/>
            <ac:spMk id="3" creationId="{7E51044B-37A1-382F-5C47-CDA9CBEF357C}"/>
          </ac:spMkLst>
        </pc:spChg>
      </pc:sldChg>
      <pc:sldChg chg="addSp modSp mod">
        <pc:chgData name="Lia Fernanda Junieles Hernandez" userId="a71e6f4d-5719-4689-8607-e8f431c39a72" providerId="ADAL" clId="{26FB17BA-BBEF-4ADC-BC1B-60B3564E28BD}" dt="2024-02-13T13:25:23.667" v="24" actId="1076"/>
        <pc:sldMkLst>
          <pc:docMk/>
          <pc:sldMk cId="1011846042" sldId="310"/>
        </pc:sldMkLst>
        <pc:spChg chg="add mod">
          <ac:chgData name="Lia Fernanda Junieles Hernandez" userId="a71e6f4d-5719-4689-8607-e8f431c39a72" providerId="ADAL" clId="{26FB17BA-BBEF-4ADC-BC1B-60B3564E28BD}" dt="2024-02-13T13:25:23.667" v="24" actId="1076"/>
          <ac:spMkLst>
            <pc:docMk/>
            <pc:sldMk cId="1011846042" sldId="310"/>
            <ac:spMk id="2" creationId="{CB486D32-6E77-D21D-8478-9BC41C294E72}"/>
          </ac:spMkLst>
        </pc:spChg>
      </pc:sldChg>
      <pc:sldChg chg="addSp modSp mod">
        <pc:chgData name="Lia Fernanda Junieles Hernandez" userId="a71e6f4d-5719-4689-8607-e8f431c39a72" providerId="ADAL" clId="{26FB17BA-BBEF-4ADC-BC1B-60B3564E28BD}" dt="2024-02-13T13:25:15.162" v="22" actId="1076"/>
        <pc:sldMkLst>
          <pc:docMk/>
          <pc:sldMk cId="403831717" sldId="311"/>
        </pc:sldMkLst>
        <pc:spChg chg="add mod">
          <ac:chgData name="Lia Fernanda Junieles Hernandez" userId="a71e6f4d-5719-4689-8607-e8f431c39a72" providerId="ADAL" clId="{26FB17BA-BBEF-4ADC-BC1B-60B3564E28BD}" dt="2024-02-13T13:25:15.162" v="22" actId="1076"/>
          <ac:spMkLst>
            <pc:docMk/>
            <pc:sldMk cId="403831717" sldId="311"/>
            <ac:spMk id="2" creationId="{8973D795-344E-0611-E811-799F1FD7FDCF}"/>
          </ac:spMkLst>
        </pc:spChg>
      </pc:sldChg>
      <pc:sldChg chg="addSp modSp mod">
        <pc:chgData name="Lia Fernanda Junieles Hernandez" userId="a71e6f4d-5719-4689-8607-e8f431c39a72" providerId="ADAL" clId="{26FB17BA-BBEF-4ADC-BC1B-60B3564E28BD}" dt="2024-02-13T13:25:08.209" v="20" actId="1076"/>
        <pc:sldMkLst>
          <pc:docMk/>
          <pc:sldMk cId="659399591" sldId="312"/>
        </pc:sldMkLst>
        <pc:spChg chg="add mod">
          <ac:chgData name="Lia Fernanda Junieles Hernandez" userId="a71e6f4d-5719-4689-8607-e8f431c39a72" providerId="ADAL" clId="{26FB17BA-BBEF-4ADC-BC1B-60B3564E28BD}" dt="2024-02-13T13:25:08.209" v="20" actId="1076"/>
          <ac:spMkLst>
            <pc:docMk/>
            <pc:sldMk cId="659399591" sldId="312"/>
            <ac:spMk id="2" creationId="{866E85B0-25F8-A05E-72F1-B70BFE9E2C35}"/>
          </ac:spMkLst>
        </pc:spChg>
        <pc:picChg chg="mod">
          <ac:chgData name="Lia Fernanda Junieles Hernandez" userId="a71e6f4d-5719-4689-8607-e8f431c39a72" providerId="ADAL" clId="{26FB17BA-BBEF-4ADC-BC1B-60B3564E28BD}" dt="2024-02-13T13:25:04.097" v="19" actId="14100"/>
          <ac:picMkLst>
            <pc:docMk/>
            <pc:sldMk cId="659399591" sldId="312"/>
            <ac:picMk id="12" creationId="{3891F215-D8FC-DAD7-B3EF-8E7A437279D2}"/>
          </ac:picMkLst>
        </pc:picChg>
      </pc:sldChg>
      <pc:sldChg chg="addSp modSp mod">
        <pc:chgData name="Lia Fernanda Junieles Hernandez" userId="a71e6f4d-5719-4689-8607-e8f431c39a72" providerId="ADAL" clId="{26FB17BA-BBEF-4ADC-BC1B-60B3564E28BD}" dt="2024-02-13T13:24:52.448" v="13" actId="1076"/>
        <pc:sldMkLst>
          <pc:docMk/>
          <pc:sldMk cId="293306776" sldId="313"/>
        </pc:sldMkLst>
        <pc:spChg chg="add mod">
          <ac:chgData name="Lia Fernanda Junieles Hernandez" userId="a71e6f4d-5719-4689-8607-e8f431c39a72" providerId="ADAL" clId="{26FB17BA-BBEF-4ADC-BC1B-60B3564E28BD}" dt="2024-02-13T13:24:52.448" v="13" actId="1076"/>
          <ac:spMkLst>
            <pc:docMk/>
            <pc:sldMk cId="293306776" sldId="313"/>
            <ac:spMk id="2" creationId="{48C21BA6-F47F-364A-844D-15700458F0DF}"/>
          </ac:spMkLst>
        </pc:spChg>
        <pc:picChg chg="mod">
          <ac:chgData name="Lia Fernanda Junieles Hernandez" userId="a71e6f4d-5719-4689-8607-e8f431c39a72" providerId="ADAL" clId="{26FB17BA-BBEF-4ADC-BC1B-60B3564E28BD}" dt="2024-02-13T13:24:47.260" v="11" actId="1076"/>
          <ac:picMkLst>
            <pc:docMk/>
            <pc:sldMk cId="293306776" sldId="313"/>
            <ac:picMk id="12" creationId="{3891F215-D8FC-DAD7-B3EF-8E7A437279D2}"/>
          </ac:picMkLst>
        </pc:picChg>
      </pc:sldChg>
      <pc:sldChg chg="modSp mod">
        <pc:chgData name="Lia Fernanda Junieles Hernandez" userId="a71e6f4d-5719-4689-8607-e8f431c39a72" providerId="ADAL" clId="{26FB17BA-BBEF-4ADC-BC1B-60B3564E28BD}" dt="2024-02-13T14:14:35.116" v="1038" actId="207"/>
        <pc:sldMkLst>
          <pc:docMk/>
          <pc:sldMk cId="1739295618" sldId="315"/>
        </pc:sldMkLst>
        <pc:spChg chg="mod">
          <ac:chgData name="Lia Fernanda Junieles Hernandez" userId="a71e6f4d-5719-4689-8607-e8f431c39a72" providerId="ADAL" clId="{26FB17BA-BBEF-4ADC-BC1B-60B3564E28BD}" dt="2024-02-13T14:14:35.116" v="1038" actId="207"/>
          <ac:spMkLst>
            <pc:docMk/>
            <pc:sldMk cId="1739295618" sldId="315"/>
            <ac:spMk id="9" creationId="{040A584F-25DE-7F07-BE02-A9FD29677288}"/>
          </ac:spMkLst>
        </pc:spChg>
      </pc:sldChg>
      <pc:sldChg chg="delSp modSp mod">
        <pc:chgData name="Lia Fernanda Junieles Hernandez" userId="a71e6f4d-5719-4689-8607-e8f431c39a72" providerId="ADAL" clId="{26FB17BA-BBEF-4ADC-BC1B-60B3564E28BD}" dt="2024-02-13T14:13:34.955" v="1034" actId="1076"/>
        <pc:sldMkLst>
          <pc:docMk/>
          <pc:sldMk cId="359566791" sldId="316"/>
        </pc:sldMkLst>
        <pc:spChg chg="mod">
          <ac:chgData name="Lia Fernanda Junieles Hernandez" userId="a71e6f4d-5719-4689-8607-e8f431c39a72" providerId="ADAL" clId="{26FB17BA-BBEF-4ADC-BC1B-60B3564E28BD}" dt="2024-02-13T14:11:38.078" v="1022" actId="20577"/>
          <ac:spMkLst>
            <pc:docMk/>
            <pc:sldMk cId="359566791" sldId="316"/>
            <ac:spMk id="17" creationId="{98E2268F-14B6-ACAA-6E18-52B8BBB9AAE4}"/>
          </ac:spMkLst>
        </pc:spChg>
        <pc:picChg chg="mod">
          <ac:chgData name="Lia Fernanda Junieles Hernandez" userId="a71e6f4d-5719-4689-8607-e8f431c39a72" providerId="ADAL" clId="{26FB17BA-BBEF-4ADC-BC1B-60B3564E28BD}" dt="2024-02-13T14:13:34.955" v="1034" actId="1076"/>
          <ac:picMkLst>
            <pc:docMk/>
            <pc:sldMk cId="359566791" sldId="316"/>
            <ac:picMk id="18" creationId="{3FE3CC97-25CF-A6EF-2611-4BD479B35306}"/>
          </ac:picMkLst>
        </pc:picChg>
        <pc:picChg chg="mod">
          <ac:chgData name="Lia Fernanda Junieles Hernandez" userId="a71e6f4d-5719-4689-8607-e8f431c39a72" providerId="ADAL" clId="{26FB17BA-BBEF-4ADC-BC1B-60B3564E28BD}" dt="2024-02-13T14:07:28.098" v="944" actId="14100"/>
          <ac:picMkLst>
            <pc:docMk/>
            <pc:sldMk cId="359566791" sldId="316"/>
            <ac:picMk id="24" creationId="{126B2CD4-B5BC-3932-5D5C-2AAAB120C4B0}"/>
          </ac:picMkLst>
        </pc:picChg>
        <pc:picChg chg="mod">
          <ac:chgData name="Lia Fernanda Junieles Hernandez" userId="a71e6f4d-5719-4689-8607-e8f431c39a72" providerId="ADAL" clId="{26FB17BA-BBEF-4ADC-BC1B-60B3564E28BD}" dt="2024-02-13T14:07:24.110" v="942" actId="1076"/>
          <ac:picMkLst>
            <pc:docMk/>
            <pc:sldMk cId="359566791" sldId="316"/>
            <ac:picMk id="25" creationId="{7FD84C1E-30B5-617F-EC1D-D4A7D9E8AF12}"/>
          </ac:picMkLst>
        </pc:picChg>
        <pc:picChg chg="del mod">
          <ac:chgData name="Lia Fernanda Junieles Hernandez" userId="a71e6f4d-5719-4689-8607-e8f431c39a72" providerId="ADAL" clId="{26FB17BA-BBEF-4ADC-BC1B-60B3564E28BD}" dt="2024-02-13T14:13:28.665" v="1031" actId="478"/>
          <ac:picMkLst>
            <pc:docMk/>
            <pc:sldMk cId="359566791" sldId="316"/>
            <ac:picMk id="26" creationId="{D0ACE4B9-587A-FF1F-B637-C2315472892E}"/>
          </ac:picMkLst>
        </pc:picChg>
        <pc:picChg chg="del mod">
          <ac:chgData name="Lia Fernanda Junieles Hernandez" userId="a71e6f4d-5719-4689-8607-e8f431c39a72" providerId="ADAL" clId="{26FB17BA-BBEF-4ADC-BC1B-60B3564E28BD}" dt="2024-02-13T14:13:29.382" v="1032" actId="478"/>
          <ac:picMkLst>
            <pc:docMk/>
            <pc:sldMk cId="359566791" sldId="316"/>
            <ac:picMk id="27" creationId="{A1400636-BCB0-4D1B-E215-15DBA47AEE08}"/>
          </ac:picMkLst>
        </pc:picChg>
      </pc:sldChg>
      <pc:sldChg chg="addSp modSp mod">
        <pc:chgData name="Lia Fernanda Junieles Hernandez" userId="a71e6f4d-5719-4689-8607-e8f431c39a72" providerId="ADAL" clId="{26FB17BA-BBEF-4ADC-BC1B-60B3564E28BD}" dt="2024-02-13T14:13:26.669" v="1030" actId="1076"/>
        <pc:sldMkLst>
          <pc:docMk/>
          <pc:sldMk cId="4129613935" sldId="317"/>
        </pc:sldMkLst>
        <pc:picChg chg="add mod">
          <ac:chgData name="Lia Fernanda Junieles Hernandez" userId="a71e6f4d-5719-4689-8607-e8f431c39a72" providerId="ADAL" clId="{26FB17BA-BBEF-4ADC-BC1B-60B3564E28BD}" dt="2024-02-13T14:13:20.152" v="1028" actId="1076"/>
          <ac:picMkLst>
            <pc:docMk/>
            <pc:sldMk cId="4129613935" sldId="317"/>
            <ac:picMk id="11" creationId="{91F3BCDD-1153-510F-A226-76CB62F293AA}"/>
          </ac:picMkLst>
        </pc:picChg>
        <pc:picChg chg="add mod">
          <ac:chgData name="Lia Fernanda Junieles Hernandez" userId="a71e6f4d-5719-4689-8607-e8f431c39a72" providerId="ADAL" clId="{26FB17BA-BBEF-4ADC-BC1B-60B3564E28BD}" dt="2024-02-13T14:13:26.669" v="1030" actId="1076"/>
          <ac:picMkLst>
            <pc:docMk/>
            <pc:sldMk cId="4129613935" sldId="317"/>
            <ac:picMk id="12" creationId="{249D4656-DD13-2FFD-946E-1E2A3B4D59D1}"/>
          </ac:picMkLst>
        </pc:picChg>
        <pc:picChg chg="mod">
          <ac:chgData name="Lia Fernanda Junieles Hernandez" userId="a71e6f4d-5719-4689-8607-e8f431c39a72" providerId="ADAL" clId="{26FB17BA-BBEF-4ADC-BC1B-60B3564E28BD}" dt="2024-02-13T14:12:57.344" v="1026" actId="1076"/>
          <ac:picMkLst>
            <pc:docMk/>
            <pc:sldMk cId="4129613935" sldId="317"/>
            <ac:picMk id="23" creationId="{D1F4878B-342D-A469-6AE8-DF54B7BB32A7}"/>
          </ac:picMkLst>
        </pc:picChg>
      </pc:sldChg>
      <pc:sldChg chg="modSp add mod">
        <pc:chgData name="Lia Fernanda Junieles Hernandez" userId="a71e6f4d-5719-4689-8607-e8f431c39a72" providerId="ADAL" clId="{26FB17BA-BBEF-4ADC-BC1B-60B3564E28BD}" dt="2024-02-13T13:10:47.612" v="10" actId="20577"/>
        <pc:sldMkLst>
          <pc:docMk/>
          <pc:sldMk cId="1877654524" sldId="324"/>
        </pc:sldMkLst>
        <pc:spChg chg="mod">
          <ac:chgData name="Lia Fernanda Junieles Hernandez" userId="a71e6f4d-5719-4689-8607-e8f431c39a72" providerId="ADAL" clId="{26FB17BA-BBEF-4ADC-BC1B-60B3564E28BD}" dt="2024-02-13T13:10:47.612" v="10" actId="20577"/>
          <ac:spMkLst>
            <pc:docMk/>
            <pc:sldMk cId="1877654524" sldId="324"/>
            <ac:spMk id="6" creationId="{7893D8AF-64F7-DE93-A904-8859554C9F5E}"/>
          </ac:spMkLst>
        </pc:spChg>
        <pc:spChg chg="mod">
          <ac:chgData name="Lia Fernanda Junieles Hernandez" userId="a71e6f4d-5719-4689-8607-e8f431c39a72" providerId="ADAL" clId="{26FB17BA-BBEF-4ADC-BC1B-60B3564E28BD}" dt="2024-02-13T13:06:50.006" v="3" actId="1076"/>
          <ac:spMkLst>
            <pc:docMk/>
            <pc:sldMk cId="1877654524" sldId="324"/>
            <ac:spMk id="7" creationId="{119F13FF-82DD-F8B8-A7C8-37B347BE31BC}"/>
          </ac:spMkLst>
        </pc:spChg>
      </pc:sldChg>
      <pc:sldChg chg="modSp add mod">
        <pc:chgData name="Lia Fernanda Junieles Hernandez" userId="a71e6f4d-5719-4689-8607-e8f431c39a72" providerId="ADAL" clId="{26FB17BA-BBEF-4ADC-BC1B-60B3564E28BD}" dt="2024-02-13T13:39:36.260" v="54" actId="20577"/>
        <pc:sldMkLst>
          <pc:docMk/>
          <pc:sldMk cId="2480851402" sldId="325"/>
        </pc:sldMkLst>
        <pc:spChg chg="mod">
          <ac:chgData name="Lia Fernanda Junieles Hernandez" userId="a71e6f4d-5719-4689-8607-e8f431c39a72" providerId="ADAL" clId="{26FB17BA-BBEF-4ADC-BC1B-60B3564E28BD}" dt="2024-02-13T13:39:36.260" v="54" actId="20577"/>
          <ac:spMkLst>
            <pc:docMk/>
            <pc:sldMk cId="2480851402" sldId="325"/>
            <ac:spMk id="6" creationId="{7893D8AF-64F7-DE93-A904-8859554C9F5E}"/>
          </ac:spMkLst>
        </pc:spChg>
        <pc:spChg chg="mod">
          <ac:chgData name="Lia Fernanda Junieles Hernandez" userId="a71e6f4d-5719-4689-8607-e8f431c39a72" providerId="ADAL" clId="{26FB17BA-BBEF-4ADC-BC1B-60B3564E28BD}" dt="2024-02-13T13:39:30.769" v="38" actId="403"/>
          <ac:spMkLst>
            <pc:docMk/>
            <pc:sldMk cId="2480851402" sldId="325"/>
            <ac:spMk id="7" creationId="{119F13FF-82DD-F8B8-A7C8-37B347BE31BC}"/>
          </ac:spMkLst>
        </pc:spChg>
      </pc:sldChg>
      <pc:sldChg chg="addSp delSp modSp add mod">
        <pc:chgData name="Lia Fernanda Junieles Hernandez" userId="a71e6f4d-5719-4689-8607-e8f431c39a72" providerId="ADAL" clId="{26FB17BA-BBEF-4ADC-BC1B-60B3564E28BD}" dt="2024-02-13T13:44:42.362" v="540" actId="1076"/>
        <pc:sldMkLst>
          <pc:docMk/>
          <pc:sldMk cId="1896696122" sldId="326"/>
        </pc:sldMkLst>
        <pc:spChg chg="del">
          <ac:chgData name="Lia Fernanda Junieles Hernandez" userId="a71e6f4d-5719-4689-8607-e8f431c39a72" providerId="ADAL" clId="{26FB17BA-BBEF-4ADC-BC1B-60B3564E28BD}" dt="2024-02-13T13:40:37.742" v="56" actId="478"/>
          <ac:spMkLst>
            <pc:docMk/>
            <pc:sldMk cId="1896696122" sldId="326"/>
            <ac:spMk id="5" creationId="{BBCD44E0-F436-EF75-96A9-54E9EC5D2C89}"/>
          </ac:spMkLst>
        </pc:spChg>
        <pc:spChg chg="del mod">
          <ac:chgData name="Lia Fernanda Junieles Hernandez" userId="a71e6f4d-5719-4689-8607-e8f431c39a72" providerId="ADAL" clId="{26FB17BA-BBEF-4ADC-BC1B-60B3564E28BD}" dt="2024-02-13T13:40:45.900" v="64" actId="478"/>
          <ac:spMkLst>
            <pc:docMk/>
            <pc:sldMk cId="1896696122" sldId="326"/>
            <ac:spMk id="10" creationId="{3E7C9926-24AE-059F-F5CA-410CF905BCB9}"/>
          </ac:spMkLst>
        </pc:spChg>
        <pc:spChg chg="mod">
          <ac:chgData name="Lia Fernanda Junieles Hernandez" userId="a71e6f4d-5719-4689-8607-e8f431c39a72" providerId="ADAL" clId="{26FB17BA-BBEF-4ADC-BC1B-60B3564E28BD}" dt="2024-02-13T13:41:39.567" v="247" actId="20577"/>
          <ac:spMkLst>
            <pc:docMk/>
            <pc:sldMk cId="1896696122" sldId="326"/>
            <ac:spMk id="11" creationId="{7256DC9F-6B0A-6565-D791-E0CDEE49953F}"/>
          </ac:spMkLst>
        </pc:spChg>
        <pc:spChg chg="del">
          <ac:chgData name="Lia Fernanda Junieles Hernandez" userId="a71e6f4d-5719-4689-8607-e8f431c39a72" providerId="ADAL" clId="{26FB17BA-BBEF-4ADC-BC1B-60B3564E28BD}" dt="2024-02-13T13:40:41.444" v="60" actId="478"/>
          <ac:spMkLst>
            <pc:docMk/>
            <pc:sldMk cId="1896696122" sldId="326"/>
            <ac:spMk id="15" creationId="{CDE3AD55-A5E3-B04A-6C67-554EF1C53660}"/>
          </ac:spMkLst>
        </pc:spChg>
        <pc:spChg chg="mod">
          <ac:chgData name="Lia Fernanda Junieles Hernandez" userId="a71e6f4d-5719-4689-8607-e8f431c39a72" providerId="ADAL" clId="{26FB17BA-BBEF-4ADC-BC1B-60B3564E28BD}" dt="2024-02-13T13:41:14.987" v="156" actId="207"/>
          <ac:spMkLst>
            <pc:docMk/>
            <pc:sldMk cId="1896696122" sldId="326"/>
            <ac:spMk id="20" creationId="{DF10FC92-BF36-E86E-6321-D1620A106DA8}"/>
          </ac:spMkLst>
        </pc:spChg>
        <pc:spChg chg="add mod">
          <ac:chgData name="Lia Fernanda Junieles Hernandez" userId="a71e6f4d-5719-4689-8607-e8f431c39a72" providerId="ADAL" clId="{26FB17BA-BBEF-4ADC-BC1B-60B3564E28BD}" dt="2024-02-13T13:44:42.362" v="540" actId="1076"/>
          <ac:spMkLst>
            <pc:docMk/>
            <pc:sldMk cId="1896696122" sldId="326"/>
            <ac:spMk id="21" creationId="{0C7AD4C7-2023-8D3B-A8F0-77CED98FC195}"/>
          </ac:spMkLst>
        </pc:spChg>
        <pc:grpChg chg="del">
          <ac:chgData name="Lia Fernanda Junieles Hernandez" userId="a71e6f4d-5719-4689-8607-e8f431c39a72" providerId="ADAL" clId="{26FB17BA-BBEF-4ADC-BC1B-60B3564E28BD}" dt="2024-02-13T13:40:43.362" v="62" actId="478"/>
          <ac:grpSpMkLst>
            <pc:docMk/>
            <pc:sldMk cId="1896696122" sldId="326"/>
            <ac:grpSpMk id="12" creationId="{1A8A343B-6D3E-3042-B70C-6236BE64FEFD}"/>
          </ac:grpSpMkLst>
        </pc:grpChg>
        <pc:picChg chg="del">
          <ac:chgData name="Lia Fernanda Junieles Hernandez" userId="a71e6f4d-5719-4689-8607-e8f431c39a72" providerId="ADAL" clId="{26FB17BA-BBEF-4ADC-BC1B-60B3564E28BD}" dt="2024-02-13T13:40:38.522" v="57" actId="478"/>
          <ac:picMkLst>
            <pc:docMk/>
            <pc:sldMk cId="1896696122" sldId="326"/>
            <ac:picMk id="8" creationId="{1033A24E-98CB-5551-1DCB-8ADFA9226505}"/>
          </ac:picMkLst>
        </pc:picChg>
        <pc:picChg chg="del">
          <ac:chgData name="Lia Fernanda Junieles Hernandez" userId="a71e6f4d-5719-4689-8607-e8f431c39a72" providerId="ADAL" clId="{26FB17BA-BBEF-4ADC-BC1B-60B3564E28BD}" dt="2024-02-13T13:40:39.152" v="58" actId="478"/>
          <ac:picMkLst>
            <pc:docMk/>
            <pc:sldMk cId="1896696122" sldId="326"/>
            <ac:picMk id="16" creationId="{34932E5A-FE93-8800-5935-4F2C4909AB93}"/>
          </ac:picMkLst>
        </pc:picChg>
        <pc:picChg chg="del">
          <ac:chgData name="Lia Fernanda Junieles Hernandez" userId="a71e6f4d-5719-4689-8607-e8f431c39a72" providerId="ADAL" clId="{26FB17BA-BBEF-4ADC-BC1B-60B3564E28BD}" dt="2024-02-13T13:40:44.181" v="63" actId="478"/>
          <ac:picMkLst>
            <pc:docMk/>
            <pc:sldMk cId="1896696122" sldId="326"/>
            <ac:picMk id="17" creationId="{2C27BCDC-CCBD-5CD7-0018-6FE537E30A33}"/>
          </ac:picMkLst>
        </pc:picChg>
        <pc:picChg chg="del">
          <ac:chgData name="Lia Fernanda Junieles Hernandez" userId="a71e6f4d-5719-4689-8607-e8f431c39a72" providerId="ADAL" clId="{26FB17BA-BBEF-4ADC-BC1B-60B3564E28BD}" dt="2024-02-13T13:40:39.821" v="59" actId="478"/>
          <ac:picMkLst>
            <pc:docMk/>
            <pc:sldMk cId="1896696122" sldId="326"/>
            <ac:picMk id="18" creationId="{9F474E79-59F6-34E9-BA25-39DEA12F770E}"/>
          </ac:picMkLst>
        </pc:picChg>
        <pc:picChg chg="add mod">
          <ac:chgData name="Lia Fernanda Junieles Hernandez" userId="a71e6f4d-5719-4689-8607-e8f431c39a72" providerId="ADAL" clId="{26FB17BA-BBEF-4ADC-BC1B-60B3564E28BD}" dt="2024-02-13T13:44:04.619" v="444" actId="14100"/>
          <ac:picMkLst>
            <pc:docMk/>
            <pc:sldMk cId="1896696122" sldId="326"/>
            <ac:picMk id="19" creationId="{213DB199-AEBE-C3EB-EA16-6842AF4C6D62}"/>
          </ac:picMkLst>
        </pc:picChg>
        <pc:picChg chg="mod">
          <ac:chgData name="Lia Fernanda Junieles Hernandez" userId="a71e6f4d-5719-4689-8607-e8f431c39a72" providerId="ADAL" clId="{26FB17BA-BBEF-4ADC-BC1B-60B3564E28BD}" dt="2024-02-13T13:42:07.419" v="252" actId="1076"/>
          <ac:picMkLst>
            <pc:docMk/>
            <pc:sldMk cId="1896696122" sldId="326"/>
            <ac:picMk id="23" creationId="{950B89C0-7FEE-1671-E796-6FF3E7B3C7D2}"/>
          </ac:picMkLst>
        </pc:picChg>
        <pc:picChg chg="add mod">
          <ac:chgData name="Lia Fernanda Junieles Hernandez" userId="a71e6f4d-5719-4689-8607-e8f431c39a72" providerId="ADAL" clId="{26FB17BA-BBEF-4ADC-BC1B-60B3564E28BD}" dt="2024-02-13T13:44:09.362" v="446" actId="1076"/>
          <ac:picMkLst>
            <pc:docMk/>
            <pc:sldMk cId="1896696122" sldId="326"/>
            <ac:picMk id="24" creationId="{EBFAFF3D-C282-5F59-2A7E-D1620644759F}"/>
          </ac:picMkLst>
        </pc:picChg>
      </pc:sldChg>
      <pc:sldChg chg="addSp delSp modSp add mod">
        <pc:chgData name="Lia Fernanda Junieles Hernandez" userId="a71e6f4d-5719-4689-8607-e8f431c39a72" providerId="ADAL" clId="{26FB17BA-BBEF-4ADC-BC1B-60B3564E28BD}" dt="2024-02-13T13:48:00.438" v="676" actId="20577"/>
        <pc:sldMkLst>
          <pc:docMk/>
          <pc:sldMk cId="1896060888" sldId="327"/>
        </pc:sldMkLst>
        <pc:spChg chg="mod">
          <ac:chgData name="Lia Fernanda Junieles Hernandez" userId="a71e6f4d-5719-4689-8607-e8f431c39a72" providerId="ADAL" clId="{26FB17BA-BBEF-4ADC-BC1B-60B3564E28BD}" dt="2024-02-13T13:48:00.438" v="676" actId="20577"/>
          <ac:spMkLst>
            <pc:docMk/>
            <pc:sldMk cId="1896060888" sldId="327"/>
            <ac:spMk id="21" creationId="{0C7AD4C7-2023-8D3B-A8F0-77CED98FC195}"/>
          </ac:spMkLst>
        </pc:spChg>
        <pc:picChg chg="add mod">
          <ac:chgData name="Lia Fernanda Junieles Hernandez" userId="a71e6f4d-5719-4689-8607-e8f431c39a72" providerId="ADAL" clId="{26FB17BA-BBEF-4ADC-BC1B-60B3564E28BD}" dt="2024-02-13T13:47:34.403" v="592" actId="14100"/>
          <ac:picMkLst>
            <pc:docMk/>
            <pc:sldMk cId="1896060888" sldId="327"/>
            <ac:picMk id="6" creationId="{10B9B440-CD9D-9675-E566-9706A50A9B31}"/>
          </ac:picMkLst>
        </pc:picChg>
        <pc:picChg chg="add mod modCrop">
          <ac:chgData name="Lia Fernanda Junieles Hernandez" userId="a71e6f4d-5719-4689-8607-e8f431c39a72" providerId="ADAL" clId="{26FB17BA-BBEF-4ADC-BC1B-60B3564E28BD}" dt="2024-02-13T13:47:36.819" v="593" actId="14100"/>
          <ac:picMkLst>
            <pc:docMk/>
            <pc:sldMk cId="1896060888" sldId="327"/>
            <ac:picMk id="10" creationId="{A0AEAF7F-566A-282C-25E8-38584971D31E}"/>
          </ac:picMkLst>
        </pc:picChg>
        <pc:picChg chg="del">
          <ac:chgData name="Lia Fernanda Junieles Hernandez" userId="a71e6f4d-5719-4689-8607-e8f431c39a72" providerId="ADAL" clId="{26FB17BA-BBEF-4ADC-BC1B-60B3564E28BD}" dt="2024-02-13T13:43:35.919" v="441" actId="478"/>
          <ac:picMkLst>
            <pc:docMk/>
            <pc:sldMk cId="1896060888" sldId="327"/>
            <ac:picMk id="19" creationId="{213DB199-AEBE-C3EB-EA16-6842AF4C6D62}"/>
          </ac:picMkLst>
        </pc:picChg>
      </pc:sldChg>
      <pc:sldChg chg="addSp delSp modSp add mod">
        <pc:chgData name="Lia Fernanda Junieles Hernandez" userId="a71e6f4d-5719-4689-8607-e8f431c39a72" providerId="ADAL" clId="{26FB17BA-BBEF-4ADC-BC1B-60B3564E28BD}" dt="2024-02-13T14:05:23.677" v="941" actId="1076"/>
        <pc:sldMkLst>
          <pc:docMk/>
          <pc:sldMk cId="1558843935" sldId="328"/>
        </pc:sldMkLst>
        <pc:spChg chg="mod">
          <ac:chgData name="Lia Fernanda Junieles Hernandez" userId="a71e6f4d-5719-4689-8607-e8f431c39a72" providerId="ADAL" clId="{26FB17BA-BBEF-4ADC-BC1B-60B3564E28BD}" dt="2024-02-13T13:53:39.495" v="719" actId="6549"/>
          <ac:spMkLst>
            <pc:docMk/>
            <pc:sldMk cId="1558843935" sldId="328"/>
            <ac:spMk id="21" creationId="{0C7AD4C7-2023-8D3B-A8F0-77CED98FC195}"/>
          </ac:spMkLst>
        </pc:spChg>
        <pc:picChg chg="del">
          <ac:chgData name="Lia Fernanda Junieles Hernandez" userId="a71e6f4d-5719-4689-8607-e8f431c39a72" providerId="ADAL" clId="{26FB17BA-BBEF-4ADC-BC1B-60B3564E28BD}" dt="2024-02-13T13:48:07.983" v="678" actId="478"/>
          <ac:picMkLst>
            <pc:docMk/>
            <pc:sldMk cId="1558843935" sldId="328"/>
            <ac:picMk id="6" creationId="{10B9B440-CD9D-9675-E566-9706A50A9B31}"/>
          </ac:picMkLst>
        </pc:picChg>
        <pc:picChg chg="add mod">
          <ac:chgData name="Lia Fernanda Junieles Hernandez" userId="a71e6f4d-5719-4689-8607-e8f431c39a72" providerId="ADAL" clId="{26FB17BA-BBEF-4ADC-BC1B-60B3564E28BD}" dt="2024-02-13T13:49:02.532" v="681" actId="1076"/>
          <ac:picMkLst>
            <pc:docMk/>
            <pc:sldMk cId="1558843935" sldId="328"/>
            <ac:picMk id="8" creationId="{88F381A2-D915-8D37-248C-2025572132C6}"/>
          </ac:picMkLst>
        </pc:picChg>
        <pc:picChg chg="del">
          <ac:chgData name="Lia Fernanda Junieles Hernandez" userId="a71e6f4d-5719-4689-8607-e8f431c39a72" providerId="ADAL" clId="{26FB17BA-BBEF-4ADC-BC1B-60B3564E28BD}" dt="2024-02-13T13:48:08.634" v="679" actId="478"/>
          <ac:picMkLst>
            <pc:docMk/>
            <pc:sldMk cId="1558843935" sldId="328"/>
            <ac:picMk id="10" creationId="{A0AEAF7F-566A-282C-25E8-38584971D31E}"/>
          </ac:picMkLst>
        </pc:picChg>
        <pc:picChg chg="add del">
          <ac:chgData name="Lia Fernanda Junieles Hernandez" userId="a71e6f4d-5719-4689-8607-e8f431c39a72" providerId="ADAL" clId="{26FB17BA-BBEF-4ADC-BC1B-60B3564E28BD}" dt="2024-02-13T13:49:43.459" v="690" actId="478"/>
          <ac:picMkLst>
            <pc:docMk/>
            <pc:sldMk cId="1558843935" sldId="328"/>
            <ac:picMk id="12" creationId="{BBA6F89B-A616-1F7C-DE1B-BBC5AE791B8C}"/>
          </ac:picMkLst>
        </pc:picChg>
        <pc:picChg chg="add mod modCrop">
          <ac:chgData name="Lia Fernanda Junieles Hernandez" userId="a71e6f4d-5719-4689-8607-e8f431c39a72" providerId="ADAL" clId="{26FB17BA-BBEF-4ADC-BC1B-60B3564E28BD}" dt="2024-02-13T14:05:23.677" v="941" actId="1076"/>
          <ac:picMkLst>
            <pc:docMk/>
            <pc:sldMk cId="1558843935" sldId="328"/>
            <ac:picMk id="14" creationId="{0AAD9C8F-D393-E9F2-D55E-AED3888FC770}"/>
          </ac:picMkLst>
        </pc:picChg>
      </pc:sldChg>
      <pc:sldChg chg="new del">
        <pc:chgData name="Lia Fernanda Junieles Hernandez" userId="a71e6f4d-5719-4689-8607-e8f431c39a72" providerId="ADAL" clId="{26FB17BA-BBEF-4ADC-BC1B-60B3564E28BD}" dt="2024-02-13T13:52:28.629" v="700" actId="47"/>
        <pc:sldMkLst>
          <pc:docMk/>
          <pc:sldMk cId="2303609264" sldId="329"/>
        </pc:sldMkLst>
      </pc:sldChg>
      <pc:sldChg chg="addSp delSp modSp add mod">
        <pc:chgData name="Lia Fernanda Junieles Hernandez" userId="a71e6f4d-5719-4689-8607-e8f431c39a72" providerId="ADAL" clId="{26FB17BA-BBEF-4ADC-BC1B-60B3564E28BD}" dt="2024-02-13T13:59:35.385" v="936" actId="20577"/>
        <pc:sldMkLst>
          <pc:docMk/>
          <pc:sldMk cId="4118007339" sldId="329"/>
        </pc:sldMkLst>
        <pc:spChg chg="mod">
          <ac:chgData name="Lia Fernanda Junieles Hernandez" userId="a71e6f4d-5719-4689-8607-e8f431c39a72" providerId="ADAL" clId="{26FB17BA-BBEF-4ADC-BC1B-60B3564E28BD}" dt="2024-02-13T13:59:35.385" v="936" actId="20577"/>
          <ac:spMkLst>
            <pc:docMk/>
            <pc:sldMk cId="4118007339" sldId="329"/>
            <ac:spMk id="21" creationId="{0C7AD4C7-2023-8D3B-A8F0-77CED98FC195}"/>
          </ac:spMkLst>
        </pc:spChg>
        <pc:picChg chg="add mod">
          <ac:chgData name="Lia Fernanda Junieles Hernandez" userId="a71e6f4d-5719-4689-8607-e8f431c39a72" providerId="ADAL" clId="{26FB17BA-BBEF-4ADC-BC1B-60B3564E28BD}" dt="2024-02-13T13:52:48.375" v="713" actId="1076"/>
          <ac:picMkLst>
            <pc:docMk/>
            <pc:sldMk cId="4118007339" sldId="329"/>
            <ac:picMk id="6" creationId="{3041F7BD-6756-9433-1F60-EB5AEB242D7B}"/>
          </ac:picMkLst>
        </pc:picChg>
        <pc:picChg chg="del">
          <ac:chgData name="Lia Fernanda Junieles Hernandez" userId="a71e6f4d-5719-4689-8607-e8f431c39a72" providerId="ADAL" clId="{26FB17BA-BBEF-4ADC-BC1B-60B3564E28BD}" dt="2024-02-13T13:52:40.458" v="707" actId="478"/>
          <ac:picMkLst>
            <pc:docMk/>
            <pc:sldMk cId="4118007339" sldId="329"/>
            <ac:picMk id="8" creationId="{88F381A2-D915-8D37-248C-2025572132C6}"/>
          </ac:picMkLst>
        </pc:picChg>
        <pc:picChg chg="add mod">
          <ac:chgData name="Lia Fernanda Junieles Hernandez" userId="a71e6f4d-5719-4689-8607-e8f431c39a72" providerId="ADAL" clId="{26FB17BA-BBEF-4ADC-BC1B-60B3564E28BD}" dt="2024-02-13T13:53:31.620" v="718" actId="1076"/>
          <ac:picMkLst>
            <pc:docMk/>
            <pc:sldMk cId="4118007339" sldId="329"/>
            <ac:picMk id="12" creationId="{209FB9A5-AEE1-E1C4-72F7-D6D360DAF8E8}"/>
          </ac:picMkLst>
        </pc:picChg>
        <pc:picChg chg="del">
          <ac:chgData name="Lia Fernanda Junieles Hernandez" userId="a71e6f4d-5719-4689-8607-e8f431c39a72" providerId="ADAL" clId="{26FB17BA-BBEF-4ADC-BC1B-60B3564E28BD}" dt="2024-02-13T13:52:41.104" v="708" actId="478"/>
          <ac:picMkLst>
            <pc:docMk/>
            <pc:sldMk cId="4118007339" sldId="329"/>
            <ac:picMk id="14" creationId="{0AAD9C8F-D393-E9F2-D55E-AED3888FC770}"/>
          </ac:picMkLst>
        </pc:picChg>
      </pc:sldChg>
      <pc:sldChg chg="addSp delSp modSp add mod">
        <pc:chgData name="Lia Fernanda Junieles Hernandez" userId="a71e6f4d-5719-4689-8607-e8f431c39a72" providerId="ADAL" clId="{26FB17BA-BBEF-4ADC-BC1B-60B3564E28BD}" dt="2024-02-13T13:58:53.165" v="923" actId="14100"/>
        <pc:sldMkLst>
          <pc:docMk/>
          <pc:sldMk cId="3415091112" sldId="330"/>
        </pc:sldMkLst>
        <pc:spChg chg="del">
          <ac:chgData name="Lia Fernanda Junieles Hernandez" userId="a71e6f4d-5719-4689-8607-e8f431c39a72" providerId="ADAL" clId="{26FB17BA-BBEF-4ADC-BC1B-60B3564E28BD}" dt="2024-02-13T13:54:40.972" v="721" actId="478"/>
          <ac:spMkLst>
            <pc:docMk/>
            <pc:sldMk cId="3415091112" sldId="330"/>
            <ac:spMk id="5" creationId="{BBCD44E0-F436-EF75-96A9-54E9EC5D2C89}"/>
          </ac:spMkLst>
        </pc:spChg>
        <pc:spChg chg="del">
          <ac:chgData name="Lia Fernanda Junieles Hernandez" userId="a71e6f4d-5719-4689-8607-e8f431c39a72" providerId="ADAL" clId="{26FB17BA-BBEF-4ADC-BC1B-60B3564E28BD}" dt="2024-02-13T13:54:48.093" v="728" actId="478"/>
          <ac:spMkLst>
            <pc:docMk/>
            <pc:sldMk cId="3415091112" sldId="330"/>
            <ac:spMk id="10" creationId="{3E7C9926-24AE-059F-F5CA-410CF905BCB9}"/>
          </ac:spMkLst>
        </pc:spChg>
        <pc:spChg chg="mod">
          <ac:chgData name="Lia Fernanda Junieles Hernandez" userId="a71e6f4d-5719-4689-8607-e8f431c39a72" providerId="ADAL" clId="{26FB17BA-BBEF-4ADC-BC1B-60B3564E28BD}" dt="2024-02-13T13:58:28.383" v="914" actId="404"/>
          <ac:spMkLst>
            <pc:docMk/>
            <pc:sldMk cId="3415091112" sldId="330"/>
            <ac:spMk id="11" creationId="{7256DC9F-6B0A-6565-D791-E0CDEE49953F}"/>
          </ac:spMkLst>
        </pc:spChg>
        <pc:spChg chg="del">
          <ac:chgData name="Lia Fernanda Junieles Hernandez" userId="a71e6f4d-5719-4689-8607-e8f431c39a72" providerId="ADAL" clId="{26FB17BA-BBEF-4ADC-BC1B-60B3564E28BD}" dt="2024-02-13T13:54:42.405" v="723" actId="478"/>
          <ac:spMkLst>
            <pc:docMk/>
            <pc:sldMk cId="3415091112" sldId="330"/>
            <ac:spMk id="15" creationId="{CDE3AD55-A5E3-B04A-6C67-554EF1C53660}"/>
          </ac:spMkLst>
        </pc:spChg>
        <pc:spChg chg="add mod">
          <ac:chgData name="Lia Fernanda Junieles Hernandez" userId="a71e6f4d-5719-4689-8607-e8f431c39a72" providerId="ADAL" clId="{26FB17BA-BBEF-4ADC-BC1B-60B3564E28BD}" dt="2024-02-13T13:56:27.763" v="738" actId="1076"/>
          <ac:spMkLst>
            <pc:docMk/>
            <pc:sldMk cId="3415091112" sldId="330"/>
            <ac:spMk id="19" creationId="{DEC5DAB2-A5E2-61B6-F42A-835AF9D813B0}"/>
          </ac:spMkLst>
        </pc:spChg>
        <pc:spChg chg="mod">
          <ac:chgData name="Lia Fernanda Junieles Hernandez" userId="a71e6f4d-5719-4689-8607-e8f431c39a72" providerId="ADAL" clId="{26FB17BA-BBEF-4ADC-BC1B-60B3564E28BD}" dt="2024-02-13T13:58:07.348" v="903" actId="1076"/>
          <ac:spMkLst>
            <pc:docMk/>
            <pc:sldMk cId="3415091112" sldId="330"/>
            <ac:spMk id="20" creationId="{DF10FC92-BF36-E86E-6321-D1620A106DA8}"/>
          </ac:spMkLst>
        </pc:spChg>
        <pc:grpChg chg="del">
          <ac:chgData name="Lia Fernanda Junieles Hernandez" userId="a71e6f4d-5719-4689-8607-e8f431c39a72" providerId="ADAL" clId="{26FB17BA-BBEF-4ADC-BC1B-60B3564E28BD}" dt="2024-02-13T13:54:44.452" v="726" actId="478"/>
          <ac:grpSpMkLst>
            <pc:docMk/>
            <pc:sldMk cId="3415091112" sldId="330"/>
            <ac:grpSpMk id="12" creationId="{1A8A343B-6D3E-3042-B70C-6236BE64FEFD}"/>
          </ac:grpSpMkLst>
        </pc:grpChg>
        <pc:picChg chg="add mod modCrop">
          <ac:chgData name="Lia Fernanda Junieles Hernandez" userId="a71e6f4d-5719-4689-8607-e8f431c39a72" providerId="ADAL" clId="{26FB17BA-BBEF-4ADC-BC1B-60B3564E28BD}" dt="2024-02-13T13:58:53.165" v="923" actId="14100"/>
          <ac:picMkLst>
            <pc:docMk/>
            <pc:sldMk cId="3415091112" sldId="330"/>
            <ac:picMk id="6" creationId="{AFF5775D-965A-5EE4-5512-5F149D6811EC}"/>
          </ac:picMkLst>
        </pc:picChg>
        <pc:picChg chg="mod">
          <ac:chgData name="Lia Fernanda Junieles Hernandez" userId="a71e6f4d-5719-4689-8607-e8f431c39a72" providerId="ADAL" clId="{26FB17BA-BBEF-4ADC-BC1B-60B3564E28BD}" dt="2024-02-13T13:58:45.252" v="920" actId="14100"/>
          <ac:picMkLst>
            <pc:docMk/>
            <pc:sldMk cId="3415091112" sldId="330"/>
            <ac:picMk id="7" creationId="{A07BA8FE-93B9-869E-EEA3-14A78D26D896}"/>
          </ac:picMkLst>
        </pc:picChg>
        <pc:picChg chg="del">
          <ac:chgData name="Lia Fernanda Junieles Hernandez" userId="a71e6f4d-5719-4689-8607-e8f431c39a72" providerId="ADAL" clId="{26FB17BA-BBEF-4ADC-BC1B-60B3564E28BD}" dt="2024-02-13T13:54:41.669" v="722" actId="478"/>
          <ac:picMkLst>
            <pc:docMk/>
            <pc:sldMk cId="3415091112" sldId="330"/>
            <ac:picMk id="8" creationId="{1033A24E-98CB-5551-1DCB-8ADFA9226505}"/>
          </ac:picMkLst>
        </pc:picChg>
        <pc:picChg chg="mod">
          <ac:chgData name="Lia Fernanda Junieles Hernandez" userId="a71e6f4d-5719-4689-8607-e8f431c39a72" providerId="ADAL" clId="{26FB17BA-BBEF-4ADC-BC1B-60B3564E28BD}" dt="2024-02-13T13:58:22.588" v="911" actId="14100"/>
          <ac:picMkLst>
            <pc:docMk/>
            <pc:sldMk cId="3415091112" sldId="330"/>
            <ac:picMk id="9" creationId="{85DDF8DA-C1E9-367A-8B28-3523753E35D3}"/>
          </ac:picMkLst>
        </pc:picChg>
        <pc:picChg chg="del">
          <ac:chgData name="Lia Fernanda Junieles Hernandez" userId="a71e6f4d-5719-4689-8607-e8f431c39a72" providerId="ADAL" clId="{26FB17BA-BBEF-4ADC-BC1B-60B3564E28BD}" dt="2024-02-13T13:54:43.539" v="725" actId="478"/>
          <ac:picMkLst>
            <pc:docMk/>
            <pc:sldMk cId="3415091112" sldId="330"/>
            <ac:picMk id="16" creationId="{34932E5A-FE93-8800-5935-4F2C4909AB93}"/>
          </ac:picMkLst>
        </pc:picChg>
        <pc:picChg chg="del">
          <ac:chgData name="Lia Fernanda Junieles Hernandez" userId="a71e6f4d-5719-4689-8607-e8f431c39a72" providerId="ADAL" clId="{26FB17BA-BBEF-4ADC-BC1B-60B3564E28BD}" dt="2024-02-13T13:54:45.477" v="727" actId="478"/>
          <ac:picMkLst>
            <pc:docMk/>
            <pc:sldMk cId="3415091112" sldId="330"/>
            <ac:picMk id="17" creationId="{2C27BCDC-CCBD-5CD7-0018-6FE537E30A33}"/>
          </ac:picMkLst>
        </pc:picChg>
        <pc:picChg chg="del">
          <ac:chgData name="Lia Fernanda Junieles Hernandez" userId="a71e6f4d-5719-4689-8607-e8f431c39a72" providerId="ADAL" clId="{26FB17BA-BBEF-4ADC-BC1B-60B3564E28BD}" dt="2024-02-13T13:54:43.063" v="724" actId="478"/>
          <ac:picMkLst>
            <pc:docMk/>
            <pc:sldMk cId="3415091112" sldId="330"/>
            <ac:picMk id="18" creationId="{9F474E79-59F6-34E9-BA25-39DEA12F770E}"/>
          </ac:picMkLst>
        </pc:picChg>
        <pc:picChg chg="add mod">
          <ac:chgData name="Lia Fernanda Junieles Hernandez" userId="a71e6f4d-5719-4689-8607-e8f431c39a72" providerId="ADAL" clId="{26FB17BA-BBEF-4ADC-BC1B-60B3564E28BD}" dt="2024-02-13T13:58:51.316" v="922" actId="14100"/>
          <ac:picMkLst>
            <pc:docMk/>
            <pc:sldMk cId="3415091112" sldId="330"/>
            <ac:picMk id="22" creationId="{7F78345B-FA7B-0FE5-F2DE-46115776AFB3}"/>
          </ac:picMkLst>
        </pc:picChg>
        <pc:picChg chg="mod">
          <ac:chgData name="Lia Fernanda Junieles Hernandez" userId="a71e6f4d-5719-4689-8607-e8f431c39a72" providerId="ADAL" clId="{26FB17BA-BBEF-4ADC-BC1B-60B3564E28BD}" dt="2024-02-13T13:58:36.842" v="917" actId="1076"/>
          <ac:picMkLst>
            <pc:docMk/>
            <pc:sldMk cId="3415091112" sldId="330"/>
            <ac:picMk id="23" creationId="{950B89C0-7FEE-1671-E796-6FF3E7B3C7D2}"/>
          </ac:picMkLst>
        </pc:picChg>
      </pc:sldChg>
      <pc:sldChg chg="add">
        <pc:chgData name="Lia Fernanda Junieles Hernandez" userId="a71e6f4d-5719-4689-8607-e8f431c39a72" providerId="ADAL" clId="{26FB17BA-BBEF-4ADC-BC1B-60B3564E28BD}" dt="2024-02-13T14:59:19.757" v="1039"/>
        <pc:sldMkLst>
          <pc:docMk/>
          <pc:sldMk cId="110902868" sldId="331"/>
        </pc:sldMkLst>
      </pc:sldChg>
      <pc:sldChg chg="add">
        <pc:chgData name="Lia Fernanda Junieles Hernandez" userId="a71e6f4d-5719-4689-8607-e8f431c39a72" providerId="ADAL" clId="{26FB17BA-BBEF-4ADC-BC1B-60B3564E28BD}" dt="2024-02-14T02:48:33.188" v="1040"/>
        <pc:sldMkLst>
          <pc:docMk/>
          <pc:sldMk cId="816813655" sldId="332"/>
        </pc:sldMkLst>
      </pc:sldChg>
      <pc:sldChg chg="add">
        <pc:chgData name="Lia Fernanda Junieles Hernandez" userId="a71e6f4d-5719-4689-8607-e8f431c39a72" providerId="ADAL" clId="{26FB17BA-BBEF-4ADC-BC1B-60B3564E28BD}" dt="2024-02-14T02:48:33.188" v="1040"/>
        <pc:sldMkLst>
          <pc:docMk/>
          <pc:sldMk cId="1547362734" sldId="333"/>
        </pc:sldMkLst>
      </pc:sldChg>
      <pc:sldChg chg="add">
        <pc:chgData name="Lia Fernanda Junieles Hernandez" userId="a71e6f4d-5719-4689-8607-e8f431c39a72" providerId="ADAL" clId="{26FB17BA-BBEF-4ADC-BC1B-60B3564E28BD}" dt="2024-02-14T02:48:33.188" v="1040"/>
        <pc:sldMkLst>
          <pc:docMk/>
          <pc:sldMk cId="796982507" sldId="334"/>
        </pc:sldMkLst>
      </pc:sldChg>
      <pc:sldChg chg="add">
        <pc:chgData name="Lia Fernanda Junieles Hernandez" userId="a71e6f4d-5719-4689-8607-e8f431c39a72" providerId="ADAL" clId="{26FB17BA-BBEF-4ADC-BC1B-60B3564E28BD}" dt="2024-02-14T02:48:33.188" v="1040"/>
        <pc:sldMkLst>
          <pc:docMk/>
          <pc:sldMk cId="1666139966" sldId="335"/>
        </pc:sldMkLst>
      </pc:sldChg>
      <pc:sldChg chg="add">
        <pc:chgData name="Lia Fernanda Junieles Hernandez" userId="a71e6f4d-5719-4689-8607-e8f431c39a72" providerId="ADAL" clId="{26FB17BA-BBEF-4ADC-BC1B-60B3564E28BD}" dt="2024-02-14T02:48:33.188" v="1040"/>
        <pc:sldMkLst>
          <pc:docMk/>
          <pc:sldMk cId="906731042" sldId="336"/>
        </pc:sldMkLst>
      </pc:sldChg>
      <pc:sldChg chg="add">
        <pc:chgData name="Lia Fernanda Junieles Hernandez" userId="a71e6f4d-5719-4689-8607-e8f431c39a72" providerId="ADAL" clId="{26FB17BA-BBEF-4ADC-BC1B-60B3564E28BD}" dt="2024-02-14T02:48:33.188" v="1040"/>
        <pc:sldMkLst>
          <pc:docMk/>
          <pc:sldMk cId="2022589656" sldId="337"/>
        </pc:sldMkLst>
      </pc:sldChg>
    </pc:docChg>
  </pc:docChgLst>
  <pc:docChgLst>
    <pc:chgData name="Usuario invitado" userId="S::urn:spo:anon#ddd81ad73814db9e3e551d6d3b021bd22d9d200a7f680aa81b61f80c020f2271::" providerId="AD" clId="Web-{9025A03D-1817-4BE4-440A-051780D5E43E}"/>
    <pc:docChg chg="modSld">
      <pc:chgData name="Usuario invitado" userId="S::urn:spo:anon#ddd81ad73814db9e3e551d6d3b021bd22d9d200a7f680aa81b61f80c020f2271::" providerId="AD" clId="Web-{9025A03D-1817-4BE4-440A-051780D5E43E}" dt="2024-04-08T20:48:22.605" v="73"/>
      <pc:docMkLst>
        <pc:docMk/>
      </pc:docMkLst>
      <pc:sldChg chg="modSp">
        <pc:chgData name="Usuario invitado" userId="S::urn:spo:anon#ddd81ad73814db9e3e551d6d3b021bd22d9d200a7f680aa81b61f80c020f2271::" providerId="AD" clId="Web-{9025A03D-1817-4BE4-440A-051780D5E43E}" dt="2024-04-08T20:48:22.605" v="73"/>
        <pc:sldMkLst>
          <pc:docMk/>
          <pc:sldMk cId="2555608065" sldId="309"/>
        </pc:sldMkLst>
        <pc:graphicFrameChg chg="mod modGraphic">
          <ac:chgData name="Usuario invitado" userId="S::urn:spo:anon#ddd81ad73814db9e3e551d6d3b021bd22d9d200a7f680aa81b61f80c020f2271::" providerId="AD" clId="Web-{9025A03D-1817-4BE4-440A-051780D5E43E}" dt="2024-04-08T20:48:22.605" v="73"/>
          <ac:graphicFrameMkLst>
            <pc:docMk/>
            <pc:sldMk cId="2555608065" sldId="309"/>
            <ac:graphicFrameMk id="3" creationId="{88DB533B-57C8-3C05-8498-DBC23E4E6B93}"/>
          </ac:graphicFrameMkLst>
        </pc:graphicFrameChg>
      </pc:sldChg>
      <pc:sldChg chg="modSp">
        <pc:chgData name="Usuario invitado" userId="S::urn:spo:anon#ddd81ad73814db9e3e551d6d3b021bd22d9d200a7f680aa81b61f80c020f2271::" providerId="AD" clId="Web-{9025A03D-1817-4BE4-440A-051780D5E43E}" dt="2024-04-08T20:43:08.188" v="6" actId="20577"/>
        <pc:sldMkLst>
          <pc:docMk/>
          <pc:sldMk cId="4118007339" sldId="329"/>
        </pc:sldMkLst>
        <pc:spChg chg="mod">
          <ac:chgData name="Usuario invitado" userId="S::urn:spo:anon#ddd81ad73814db9e3e551d6d3b021bd22d9d200a7f680aa81b61f80c020f2271::" providerId="AD" clId="Web-{9025A03D-1817-4BE4-440A-051780D5E43E}" dt="2024-04-08T20:43:08.188" v="6" actId="20577"/>
          <ac:spMkLst>
            <pc:docMk/>
            <pc:sldMk cId="4118007339" sldId="329"/>
            <ac:spMk id="21" creationId="{0C7AD4C7-2023-8D3B-A8F0-77CED98FC195}"/>
          </ac:spMkLst>
        </pc:spChg>
      </pc:sldChg>
    </pc:docChg>
  </pc:docChgLst>
  <pc:docChgLst>
    <pc:chgData name="Usuario invitado" userId="S::urn:spo:anon#ddd81ad73814db9e3e551d6d3b021bd22d9d200a7f680aa81b61f80c020f2271::" providerId="AD" clId="Web-{B8934AD2-1C97-82B4-87EB-7E049498937D}"/>
    <pc:docChg chg="modSld">
      <pc:chgData name="Usuario invitado" userId="S::urn:spo:anon#ddd81ad73814db9e3e551d6d3b021bd22d9d200a7f680aa81b61f80c020f2271::" providerId="AD" clId="Web-{B8934AD2-1C97-82B4-87EB-7E049498937D}" dt="2024-05-07T19:47:41.604" v="1"/>
      <pc:docMkLst>
        <pc:docMk/>
      </pc:docMkLst>
      <pc:sldChg chg="addSp delSp">
        <pc:chgData name="Usuario invitado" userId="S::urn:spo:anon#ddd81ad73814db9e3e551d6d3b021bd22d9d200a7f680aa81b61f80c020f2271::" providerId="AD" clId="Web-{B8934AD2-1C97-82B4-87EB-7E049498937D}" dt="2024-05-07T19:47:41.604" v="1"/>
        <pc:sldMkLst>
          <pc:docMk/>
          <pc:sldMk cId="2355368630" sldId="305"/>
        </pc:sldMkLst>
        <pc:picChg chg="add del">
          <ac:chgData name="Usuario invitado" userId="S::urn:spo:anon#ddd81ad73814db9e3e551d6d3b021bd22d9d200a7f680aa81b61f80c020f2271::" providerId="AD" clId="Web-{B8934AD2-1C97-82B4-87EB-7E049498937D}" dt="2024-05-07T19:47:41.604" v="1"/>
          <ac:picMkLst>
            <pc:docMk/>
            <pc:sldMk cId="2355368630" sldId="305"/>
            <ac:picMk id="2" creationId="{B70E9D25-9447-CE46-33C2-32CFBC11BDF0}"/>
          </ac:picMkLst>
        </pc:picChg>
      </pc:sldChg>
    </pc:docChg>
  </pc:docChgLst>
  <pc:docChgLst>
    <pc:chgData name="Usuario invitado" userId="S::urn:spo:anon#ddd81ad73814db9e3e551d6d3b021bd22d9d200a7f680aa81b61f80c020f2271::" providerId="AD" clId="Web-{772713EC-8B3B-FDED-3E4D-28814757351A}"/>
    <pc:docChg chg="modSld">
      <pc:chgData name="Usuario invitado" userId="S::urn:spo:anon#ddd81ad73814db9e3e551d6d3b021bd22d9d200a7f680aa81b61f80c020f2271::" providerId="AD" clId="Web-{772713EC-8B3B-FDED-3E4D-28814757351A}" dt="2024-03-13T14:26:42.488" v="13"/>
      <pc:docMkLst>
        <pc:docMk/>
      </pc:docMkLst>
      <pc:sldChg chg="addSp delSp modSp">
        <pc:chgData name="Usuario invitado" userId="S::urn:spo:anon#ddd81ad73814db9e3e551d6d3b021bd22d9d200a7f680aa81b61f80c020f2271::" providerId="AD" clId="Web-{772713EC-8B3B-FDED-3E4D-28814757351A}" dt="2024-03-13T14:26:24.004" v="6" actId="14100"/>
        <pc:sldMkLst>
          <pc:docMk/>
          <pc:sldMk cId="984301023" sldId="297"/>
        </pc:sldMkLst>
        <pc:picChg chg="add mod">
          <ac:chgData name="Usuario invitado" userId="S::urn:spo:anon#ddd81ad73814db9e3e551d6d3b021bd22d9d200a7f680aa81b61f80c020f2271::" providerId="AD" clId="Web-{772713EC-8B3B-FDED-3E4D-28814757351A}" dt="2024-03-13T14:26:19.332" v="5" actId="1076"/>
          <ac:picMkLst>
            <pc:docMk/>
            <pc:sldMk cId="984301023" sldId="297"/>
            <ac:picMk id="5" creationId="{7647BDE8-E7F1-E5C9-F3F0-85BF1CC0E5AD}"/>
          </ac:picMkLst>
        </pc:picChg>
        <pc:picChg chg="mod">
          <ac:chgData name="Usuario invitado" userId="S::urn:spo:anon#ddd81ad73814db9e3e551d6d3b021bd22d9d200a7f680aa81b61f80c020f2271::" providerId="AD" clId="Web-{772713EC-8B3B-FDED-3E4D-28814757351A}" dt="2024-03-13T14:26:24.004" v="6" actId="14100"/>
          <ac:picMkLst>
            <pc:docMk/>
            <pc:sldMk cId="984301023" sldId="297"/>
            <ac:picMk id="7" creationId="{A07BA8FE-93B9-869E-EEA3-14A78D26D896}"/>
          </ac:picMkLst>
        </pc:picChg>
        <pc:picChg chg="del">
          <ac:chgData name="Usuario invitado" userId="S::urn:spo:anon#ddd81ad73814db9e3e551d6d3b021bd22d9d200a7f680aa81b61f80c020f2271::" providerId="AD" clId="Web-{772713EC-8B3B-FDED-3E4D-28814757351A}" dt="2024-03-13T14:22:29.765" v="0"/>
          <ac:picMkLst>
            <pc:docMk/>
            <pc:sldMk cId="984301023" sldId="297"/>
            <ac:picMk id="13" creationId="{8BB867CD-B2ED-82B7-E4DD-701A4A2FC569}"/>
          </ac:picMkLst>
        </pc:picChg>
      </pc:sldChg>
      <pc:sldChg chg="addSp delSp modSp">
        <pc:chgData name="Usuario invitado" userId="S::urn:spo:anon#ddd81ad73814db9e3e551d6d3b021bd22d9d200a7f680aa81b61f80c020f2271::" providerId="AD" clId="Web-{772713EC-8B3B-FDED-3E4D-28814757351A}" dt="2024-03-13T14:26:42.488" v="13"/>
        <pc:sldMkLst>
          <pc:docMk/>
          <pc:sldMk cId="2355368630" sldId="305"/>
        </pc:sldMkLst>
        <pc:picChg chg="add mod">
          <ac:chgData name="Usuario invitado" userId="S::urn:spo:anon#ddd81ad73814db9e3e551d6d3b021bd22d9d200a7f680aa81b61f80c020f2271::" providerId="AD" clId="Web-{772713EC-8B3B-FDED-3E4D-28814757351A}" dt="2024-03-13T14:26:42.488" v="13"/>
          <ac:picMkLst>
            <pc:docMk/>
            <pc:sldMk cId="2355368630" sldId="305"/>
            <ac:picMk id="2" creationId="{B70E9D25-9447-CE46-33C2-32CFBC11BDF0}"/>
          </ac:picMkLst>
        </pc:picChg>
        <pc:picChg chg="del">
          <ac:chgData name="Usuario invitado" userId="S::urn:spo:anon#ddd81ad73814db9e3e551d6d3b021bd22d9d200a7f680aa81b61f80c020f2271::" providerId="AD" clId="Web-{772713EC-8B3B-FDED-3E4D-28814757351A}" dt="2024-03-13T14:26:28.957" v="7"/>
          <ac:picMkLst>
            <pc:docMk/>
            <pc:sldMk cId="2355368630" sldId="305"/>
            <ac:picMk id="7" creationId="{249E21E2-D73E-B200-4D26-A90AE4A2688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FEA5C-0949-4A61-9319-2F3AB18DD459}" type="datetimeFigureOut">
              <a:rPr lang="es-ES" smtClean="0"/>
              <a:t>23/08/2025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DCDC5-F231-4D6C-BB16-8AD3BE5343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7302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2211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858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5895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39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4272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2224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0195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922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264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814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9038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7385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CDC5-F231-4D6C-BB16-8AD3BE53439C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7405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21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326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5847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124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5687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18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3603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16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218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3266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584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1240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5687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CDC5-F231-4D6C-BB16-8AD3BE53439C}" type="slidenum">
              <a:rPr kumimoji="0" lang="es-E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s-E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18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320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74579" y="344551"/>
            <a:ext cx="143065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64312" y="4876291"/>
            <a:ext cx="5355310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034" y="5289803"/>
            <a:ext cx="222441" cy="2286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779" y="5623559"/>
            <a:ext cx="237744" cy="23774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0469" y="5980176"/>
            <a:ext cx="92491" cy="68425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400" y="4943951"/>
            <a:ext cx="224028" cy="21936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40468" y="333756"/>
            <a:ext cx="428244" cy="405384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0383011" y="292608"/>
            <a:ext cx="0" cy="490220"/>
          </a:xfrm>
          <a:custGeom>
            <a:avLst/>
            <a:gdLst/>
            <a:ahLst/>
            <a:cxnLst/>
            <a:rect l="l" t="t" r="r" b="b"/>
            <a:pathLst>
              <a:path h="490220">
                <a:moveTo>
                  <a:pt x="0" y="0"/>
                </a:moveTo>
                <a:lnTo>
                  <a:pt x="0" y="490220"/>
                </a:lnTo>
              </a:path>
            </a:pathLst>
          </a:custGeom>
          <a:ln w="63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3800" y="161544"/>
            <a:ext cx="553211" cy="5227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 hidden="1">
            <a:extLst>
              <a:ext uri="{FF2B5EF4-FFF2-40B4-BE49-F238E27FC236}">
                <a16:creationId xmlns:a16="http://schemas.microsoft.com/office/drawing/2014/main" id="{7A65D829-2A6F-C928-0500-CD55CA3D3C7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3330637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8" imgW="7772400" imgH="10058400" progId="TCLayout.ActiveDocument.1">
                  <p:embed/>
                </p:oleObj>
              </mc:Choice>
              <mc:Fallback>
                <p:oleObj name="Diapositiva de think-cell" r:id="rId8" imgW="7772400" imgH="10058400" progId="TCLayout.ActiveDocument.1">
                  <p:embed/>
                  <p:pic>
                    <p:nvPicPr>
                      <p:cNvPr id="7" name="Objeto 6" hidden="1">
                        <a:extLst>
                          <a:ext uri="{FF2B5EF4-FFF2-40B4-BE49-F238E27FC236}">
                            <a16:creationId xmlns:a16="http://schemas.microsoft.com/office/drawing/2014/main" id="{7A65D829-2A6F-C928-0500-CD55CA3D3C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0760" y="786510"/>
            <a:ext cx="272669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10" Type="http://schemas.openxmlformats.org/officeDocument/2006/relationships/image" Target="../media/image22.emf"/><Relationship Id="rId4" Type="http://schemas.openxmlformats.org/officeDocument/2006/relationships/image" Target="../media/image16.emf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10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emf"/><Relationship Id="rId11" Type="http://schemas.openxmlformats.org/officeDocument/2006/relationships/image" Target="../media/image35.png"/><Relationship Id="rId5" Type="http://schemas.openxmlformats.org/officeDocument/2006/relationships/image" Target="../media/image17.emf"/><Relationship Id="rId10" Type="http://schemas.openxmlformats.org/officeDocument/2006/relationships/image" Target="../media/image34.png"/><Relationship Id="rId4" Type="http://schemas.openxmlformats.org/officeDocument/2006/relationships/image" Target="../media/image25.emf"/><Relationship Id="rId9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17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0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17.emf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17.emf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17.emf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17.emf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0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17.emf"/><Relationship Id="rId4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10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17.emf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F_jWkGkUVpo" TargetMode="External"/><Relationship Id="rId5" Type="http://schemas.openxmlformats.org/officeDocument/2006/relationships/hyperlink" Target="https://www.youtube.com/watch?v=3uYgNJtVmnA" TargetMode="External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1.png"/><Relationship Id="rId4" Type="http://schemas.openxmlformats.org/officeDocument/2006/relationships/hyperlink" Target="https://www.youtube.com/watch?v=_gCCebvhYY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iIFkLNhYbvM" TargetMode="Externa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7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5" Type="http://schemas.microsoft.com/office/2007/relationships/hdphoto" Target="../media/hdphoto1.wdp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8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9.png"/><Relationship Id="rId5" Type="http://schemas.openxmlformats.org/officeDocument/2006/relationships/hyperlink" Target="https://www.youtube.com/watch?v=vVRsNheKkJs" TargetMode="External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7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8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9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10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11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12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13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14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15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6" Type="http://schemas.openxmlformats.org/officeDocument/2006/relationships/image" Target="../media/image10.png"/><Relationship Id="rId5" Type="http://schemas.openxmlformats.org/officeDocument/2006/relationships/image" Target="../media/image97.emf"/><Relationship Id="rId4" Type="http://schemas.openxmlformats.org/officeDocument/2006/relationships/oleObject" Target="../embeddings/oleObject16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383020" cy="6840220"/>
            <a:chOff x="0" y="0"/>
            <a:chExt cx="6383020" cy="6840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3"/>
              <a:ext cx="6382511" cy="683996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67639" cy="683970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15171" y="1738883"/>
            <a:ext cx="1844039" cy="4419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540110" y="6273801"/>
            <a:ext cx="12708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CO" sz="1600" b="1" spc="-10" dirty="0">
                <a:latin typeface="Calibri"/>
                <a:cs typeface="Calibri"/>
              </a:rPr>
              <a:t>20 / 01 /2024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17130" y="2834766"/>
            <a:ext cx="3613150" cy="1696618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marR="5080" algn="ctr">
              <a:lnSpc>
                <a:spcPts val="4210"/>
              </a:lnSpc>
              <a:spcBef>
                <a:spcPts val="630"/>
              </a:spcBef>
            </a:pPr>
            <a:r>
              <a:rPr lang="es-CO" sz="3900" b="1" dirty="0">
                <a:solidFill>
                  <a:srgbClr val="E21D25"/>
                </a:solidFill>
                <a:latin typeface="Calibri"/>
                <a:cs typeface="Calibri"/>
              </a:rPr>
              <a:t>Plan de entrenamiento Safety 2025</a:t>
            </a:r>
            <a:endParaRPr sz="3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209" y="551687"/>
            <a:ext cx="223934" cy="228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447" y="885444"/>
            <a:ext cx="236220" cy="2377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771" y="1240536"/>
            <a:ext cx="93542" cy="6842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1544" y="204311"/>
            <a:ext cx="224028" cy="2193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29800" y="324611"/>
            <a:ext cx="429768" cy="40538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363200" y="329184"/>
            <a:ext cx="0" cy="490220"/>
          </a:xfrm>
          <a:custGeom>
            <a:avLst/>
            <a:gdLst/>
            <a:ahLst/>
            <a:cxnLst/>
            <a:rect l="l" t="t" r="r" b="b"/>
            <a:pathLst>
              <a:path h="490219">
                <a:moveTo>
                  <a:pt x="0" y="0"/>
                </a:moveTo>
                <a:lnTo>
                  <a:pt x="0" y="490220"/>
                </a:lnTo>
              </a:path>
            </a:pathLst>
          </a:custGeom>
          <a:ln w="63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453243" y="345440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-76200"/>
            <a:ext cx="3048000" cy="6858000"/>
          </a:xfrm>
          <a:custGeom>
            <a:avLst/>
            <a:gdLst/>
            <a:ahLst/>
            <a:cxnLst/>
            <a:rect l="l" t="t" r="r" b="b"/>
            <a:pathLst>
              <a:path w="2848610" h="6858000">
                <a:moveTo>
                  <a:pt x="2848356" y="0"/>
                </a:moveTo>
                <a:lnTo>
                  <a:pt x="0" y="0"/>
                </a:lnTo>
                <a:lnTo>
                  <a:pt x="0" y="6857999"/>
                </a:lnTo>
                <a:lnTo>
                  <a:pt x="2848356" y="6857999"/>
                </a:lnTo>
                <a:lnTo>
                  <a:pt x="2848356" y="0"/>
                </a:lnTo>
                <a:close/>
              </a:path>
            </a:pathLst>
          </a:custGeom>
          <a:solidFill>
            <a:srgbClr val="E320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7723" y="3007089"/>
            <a:ext cx="326148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9050">
              <a:lnSpc>
                <a:spcPct val="100000"/>
              </a:lnSpc>
              <a:spcBef>
                <a:spcPts val="100"/>
              </a:spcBef>
              <a:defRPr sz="5400" b="1">
                <a:solidFill>
                  <a:srgbClr val="FFFFFF"/>
                </a:solidFill>
                <a:latin typeface="Gilroy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AGENDA</a:t>
            </a: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339204" y="1937686"/>
            <a:ext cx="8014596" cy="3370795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505"/>
              </a:spcBef>
              <a:buAutoNum type="arabicPeriod"/>
              <a:tabLst>
                <a:tab pos="355600" algn="l"/>
                <a:tab pos="356235" algn="l"/>
              </a:tabLst>
            </a:pPr>
            <a:r>
              <a:rPr lang="es-CO" sz="2400" b="1" spc="5" dirty="0">
                <a:latin typeface="Calibri"/>
                <a:cs typeface="Calibri"/>
              </a:rPr>
              <a:t>Objetivo	</a:t>
            </a:r>
            <a:endParaRPr lang="es-MX" sz="2400" b="1" spc="5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505"/>
              </a:spcBef>
              <a:buAutoNum type="arabicPeriod"/>
              <a:tabLst>
                <a:tab pos="355600" algn="l"/>
                <a:tab pos="356235" algn="l"/>
              </a:tabLst>
            </a:pPr>
            <a:r>
              <a:rPr lang="es-MX" sz="2400" b="1" spc="5" dirty="0">
                <a:latin typeface="Calibri"/>
                <a:cs typeface="Calibri"/>
              </a:rPr>
              <a:t>Alcance</a:t>
            </a:r>
          </a:p>
          <a:p>
            <a:pPr marL="355600" indent="-343535">
              <a:lnSpc>
                <a:spcPct val="100000"/>
              </a:lnSpc>
              <a:spcBef>
                <a:spcPts val="1505"/>
              </a:spcBef>
              <a:buAutoNum type="arabicPeriod"/>
              <a:tabLst>
                <a:tab pos="355600" algn="l"/>
                <a:tab pos="356235" algn="l"/>
              </a:tabLst>
            </a:pPr>
            <a:r>
              <a:rPr lang="es-MX" sz="2400" b="1" dirty="0">
                <a:latin typeface="Calibri"/>
                <a:cs typeface="Calibri"/>
              </a:rPr>
              <a:t>Descripción</a:t>
            </a:r>
            <a:endParaRPr lang="es-MX" sz="2400" b="1" i="1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1505"/>
              </a:spcBef>
              <a:tabLst>
                <a:tab pos="355600" algn="l"/>
                <a:tab pos="356235" algn="l"/>
              </a:tabLst>
            </a:pPr>
            <a:r>
              <a:rPr lang="es-MX" sz="2400" b="1" dirty="0">
                <a:latin typeface="Calibri"/>
                <a:cs typeface="Calibri"/>
              </a:rPr>
              <a:t>    3.1 Metodología </a:t>
            </a:r>
          </a:p>
          <a:p>
            <a:pPr marL="12065">
              <a:lnSpc>
                <a:spcPct val="100000"/>
              </a:lnSpc>
              <a:spcBef>
                <a:spcPts val="1505"/>
              </a:spcBef>
              <a:tabLst>
                <a:tab pos="355600" algn="l"/>
                <a:tab pos="356235" algn="l"/>
              </a:tabLst>
            </a:pPr>
            <a:r>
              <a:rPr lang="es-MX" sz="2400" b="1" dirty="0">
                <a:latin typeface="Calibri"/>
                <a:cs typeface="Calibri"/>
              </a:rPr>
              <a:t>4.  Evaluación </a:t>
            </a:r>
          </a:p>
          <a:p>
            <a:pPr marL="12065">
              <a:lnSpc>
                <a:spcPct val="100000"/>
              </a:lnSpc>
              <a:spcBef>
                <a:spcPts val="1505"/>
              </a:spcBef>
              <a:tabLst>
                <a:tab pos="355600" algn="l"/>
                <a:tab pos="356235" algn="l"/>
              </a:tabLst>
            </a:pPr>
            <a:r>
              <a:rPr lang="es-MX" sz="2400" b="1" dirty="0">
                <a:latin typeface="Calibri"/>
                <a:cs typeface="Calibri"/>
              </a:rPr>
              <a:t>5.  Refuerzo y evaluación 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6665976"/>
            <a:ext cx="12191995" cy="1920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740" y="1240536"/>
            <a:ext cx="135636" cy="68884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xfrm>
            <a:off x="464312" y="4876291"/>
            <a:ext cx="535531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es-MX" sz="5400" b="1" dirty="0">
                <a:solidFill>
                  <a:srgbClr val="FFFFFF"/>
                </a:solidFill>
                <a:latin typeface="Gilroy"/>
                <a:cs typeface="Calibri"/>
              </a:rPr>
              <a:t>Objetivo y alcance</a:t>
            </a:r>
            <a:endParaRPr sz="5400" b="1" dirty="0">
              <a:latin typeface="Gilroy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2180" y="350520"/>
            <a:ext cx="425196" cy="40538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383011" y="292608"/>
            <a:ext cx="0" cy="490220"/>
          </a:xfrm>
          <a:custGeom>
            <a:avLst/>
            <a:gdLst/>
            <a:ahLst/>
            <a:cxnLst/>
            <a:rect l="l" t="t" r="r" b="b"/>
            <a:pathLst>
              <a:path h="490220">
                <a:moveTo>
                  <a:pt x="0" y="0"/>
                </a:moveTo>
                <a:lnTo>
                  <a:pt x="0" y="49022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Por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futuro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más </a:t>
            </a:r>
            <a:r>
              <a:rPr sz="1200" b="1" dirty="0">
                <a:latin typeface="Calibri"/>
                <a:cs typeface="Calibri"/>
              </a:rPr>
              <a:t>motivos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para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8684" y="158495"/>
            <a:ext cx="280416" cy="100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66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 hidden="1">
            <a:extLst>
              <a:ext uri="{FF2B5EF4-FFF2-40B4-BE49-F238E27FC236}">
                <a16:creationId xmlns:a16="http://schemas.microsoft.com/office/drawing/2014/main" id="{4B64AEBB-9FB2-3B75-BB6E-5BEE8EDF09A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7952280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4" name="Objeto 3" hidden="1">
                        <a:extLst>
                          <a:ext uri="{FF2B5EF4-FFF2-40B4-BE49-F238E27FC236}">
                            <a16:creationId xmlns:a16="http://schemas.microsoft.com/office/drawing/2014/main" id="{4B64AEBB-9FB2-3B75-BB6E-5BEE8EDF09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1A485792-3C93-FA7B-C9FD-BBF761469EC0}"/>
              </a:ext>
            </a:extLst>
          </p:cNvPr>
          <p:cNvSpPr txBox="1">
            <a:spLocks/>
          </p:cNvSpPr>
          <p:nvPr/>
        </p:nvSpPr>
        <p:spPr>
          <a:xfrm>
            <a:off x="1010356" y="781537"/>
            <a:ext cx="340924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5400" b="1" dirty="0">
                <a:solidFill>
                  <a:schemeClr val="tx1"/>
                </a:solidFill>
                <a:latin typeface="Gilroy"/>
                <a:cs typeface="Calibri"/>
              </a:rPr>
              <a:t>Objetivo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E1F829C2-074F-6ABE-0879-B44621C3ACE6}"/>
              </a:ext>
            </a:extLst>
          </p:cNvPr>
          <p:cNvSpPr txBox="1">
            <a:spLocks/>
          </p:cNvSpPr>
          <p:nvPr/>
        </p:nvSpPr>
        <p:spPr>
          <a:xfrm>
            <a:off x="990600" y="1712856"/>
            <a:ext cx="104394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3200" dirty="0">
                <a:solidFill>
                  <a:schemeClr val="tx1"/>
                </a:solidFill>
                <a:latin typeface="Gilroy"/>
                <a:cs typeface="Calibri"/>
              </a:rPr>
              <a:t>Brindar conocimientos en los temas relacionados al traslado o recorrido seguro durante la estancia en los centros de distribución</a:t>
            </a: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5E0E4BFA-E825-B1EC-208E-B9C05BB3030E}"/>
              </a:ext>
            </a:extLst>
          </p:cNvPr>
          <p:cNvSpPr txBox="1">
            <a:spLocks/>
          </p:cNvSpPr>
          <p:nvPr/>
        </p:nvSpPr>
        <p:spPr>
          <a:xfrm>
            <a:off x="8382000" y="6384518"/>
            <a:ext cx="51435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2000" i="1" dirty="0">
                <a:solidFill>
                  <a:schemeClr val="tx1"/>
                </a:solidFill>
                <a:latin typeface="Gilroy"/>
                <a:cs typeface="Calibri"/>
              </a:rPr>
              <a:t> ( Max 1 diapositiva 3 renglones)</a:t>
            </a: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12607A88-7441-9370-1679-ABFB0EEB128B}"/>
              </a:ext>
            </a:extLst>
          </p:cNvPr>
          <p:cNvSpPr txBox="1">
            <a:spLocks/>
          </p:cNvSpPr>
          <p:nvPr/>
        </p:nvSpPr>
        <p:spPr>
          <a:xfrm>
            <a:off x="1010356" y="3290506"/>
            <a:ext cx="318064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5400" b="1" dirty="0">
                <a:solidFill>
                  <a:schemeClr val="tx1"/>
                </a:solidFill>
                <a:latin typeface="Gilroy"/>
                <a:cs typeface="Calibri"/>
              </a:rPr>
              <a:t>Alcance</a:t>
            </a: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FEBAFAE5-6DFC-2427-30B7-60E2A27AA090}"/>
              </a:ext>
            </a:extLst>
          </p:cNvPr>
          <p:cNvSpPr txBox="1">
            <a:spLocks/>
          </p:cNvSpPr>
          <p:nvPr/>
        </p:nvSpPr>
        <p:spPr>
          <a:xfrm>
            <a:off x="990600" y="4336291"/>
            <a:ext cx="10439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3200" dirty="0">
                <a:solidFill>
                  <a:schemeClr val="tx1"/>
                </a:solidFill>
                <a:latin typeface="Gilroy"/>
                <a:cs typeface="Calibri"/>
              </a:rPr>
              <a:t>Este entrenamiento aplica para el 100% del personal, que hace parte del CD TUNJA </a:t>
            </a:r>
          </a:p>
        </p:txBody>
      </p:sp>
    </p:spTree>
    <p:extLst>
      <p:ext uri="{BB962C8B-B14F-4D97-AF65-F5344CB8AC3E}">
        <p14:creationId xmlns:p14="http://schemas.microsoft.com/office/powerpoint/2010/main" val="260121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6665976"/>
            <a:ext cx="12191995" cy="1920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740" y="1240536"/>
            <a:ext cx="135636" cy="68884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spcBef>
                <a:spcPts val="100"/>
              </a:spcBef>
            </a:pPr>
            <a:r>
              <a:rPr lang="es-CO" sz="5400" b="1" dirty="0">
                <a:solidFill>
                  <a:srgbClr val="FFFFFF"/>
                </a:solidFill>
                <a:latin typeface="Gilroy"/>
                <a:cs typeface="Calibri"/>
              </a:rPr>
              <a:t>Descripción</a:t>
            </a:r>
            <a:endParaRPr sz="5400" b="1" dirty="0">
              <a:solidFill>
                <a:srgbClr val="FFFFFF"/>
              </a:solidFill>
              <a:latin typeface="Gilroy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2180" y="350520"/>
            <a:ext cx="425196" cy="40538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383011" y="292608"/>
            <a:ext cx="0" cy="490220"/>
          </a:xfrm>
          <a:custGeom>
            <a:avLst/>
            <a:gdLst/>
            <a:ahLst/>
            <a:cxnLst/>
            <a:rect l="l" t="t" r="r" b="b"/>
            <a:pathLst>
              <a:path h="490220">
                <a:moveTo>
                  <a:pt x="0" y="0"/>
                </a:moveTo>
                <a:lnTo>
                  <a:pt x="0" y="49022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Por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futuro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más </a:t>
            </a:r>
            <a:r>
              <a:rPr sz="1200" b="1" dirty="0">
                <a:latin typeface="Calibri"/>
                <a:cs typeface="Calibri"/>
              </a:rPr>
              <a:t>motivos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para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8684" y="158495"/>
            <a:ext cx="280416" cy="100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0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04422" y="144084"/>
            <a:ext cx="6524978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¿Qué es el plan de trafico?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64DCF2-287D-6406-E235-029AC76948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6237" b="11616"/>
          <a:stretch/>
        </p:blipFill>
        <p:spPr>
          <a:xfrm>
            <a:off x="-10551" y="2543803"/>
            <a:ext cx="2272031" cy="4293095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691108D9-15B8-F198-72AE-C601ACA50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25464" y="882393"/>
            <a:ext cx="5157407" cy="2546607"/>
          </a:xfrm>
          <a:prstGeom prst="rect">
            <a:avLst/>
          </a:prstGeom>
          <a:noFill/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E6E519C-2014-F0D3-7061-4189A47162ED}"/>
              </a:ext>
            </a:extLst>
          </p:cNvPr>
          <p:cNvSpPr txBox="1"/>
          <p:nvPr/>
        </p:nvSpPr>
        <p:spPr>
          <a:xfrm>
            <a:off x="1524001" y="1370866"/>
            <a:ext cx="40437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zo Sans"/>
              </a:rPr>
              <a:t>El plan de trafico es el diseño (</a:t>
            </a:r>
            <a:r>
              <a:rPr lang="es-ES" sz="1600" b="0" i="0" u="none" strike="noStrike" dirty="0" err="1">
                <a:solidFill>
                  <a:srgbClr val="000000"/>
                </a:solidFill>
                <a:effectLst/>
                <a:latin typeface="Azo Sans"/>
              </a:rPr>
              <a:t>Layout</a:t>
            </a: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zo Sans"/>
              </a:rPr>
              <a:t>) con el que cuentan los centros de distribución para la movilidad y estancia de personas y vehículos diferenciando por códigos de color los distintos sectores de interacción y transito</a:t>
            </a:r>
            <a:endParaRPr lang="es-ES" sz="2400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109AF4C6-43D1-EB4E-47FB-2F12DDEBFA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2871" y="1143000"/>
            <a:ext cx="5729970" cy="246071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A0197A9-0B7E-7AE3-730B-8B39EE40E6B6}"/>
              </a:ext>
            </a:extLst>
          </p:cNvPr>
          <p:cNvSpPr txBox="1"/>
          <p:nvPr/>
        </p:nvSpPr>
        <p:spPr>
          <a:xfrm>
            <a:off x="6430021" y="1943638"/>
            <a:ext cx="1136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CO" sz="1200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Cebra amarilla con negra: </a:t>
            </a:r>
            <a:r>
              <a:rPr lang="es-CO" sz="12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sendero seguro para caminar.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DA6A0DB-F7B7-1031-4909-071112B03581}"/>
              </a:ext>
            </a:extLst>
          </p:cNvPr>
          <p:cNvSpPr txBox="1"/>
          <p:nvPr/>
        </p:nvSpPr>
        <p:spPr>
          <a:xfrm>
            <a:off x="7848600" y="1924863"/>
            <a:ext cx="1136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CO" sz="1200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Cebra roja con blanco: </a:t>
            </a:r>
            <a:r>
              <a:rPr lang="es-CO" sz="12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alerta de peligro para transitar.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6EC4E33-26EB-12BE-4574-766EED1A60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2545" y="3146703"/>
            <a:ext cx="839738" cy="79790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E14E5A5-0901-67F6-13C7-0AB9C54706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4106" y="3151570"/>
            <a:ext cx="805002" cy="79376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491CDE4-0476-1DAA-F010-E8201BB6084C}"/>
              </a:ext>
            </a:extLst>
          </p:cNvPr>
          <p:cNvSpPr txBox="1"/>
          <p:nvPr/>
        </p:nvSpPr>
        <p:spPr>
          <a:xfrm>
            <a:off x="9299447" y="1865523"/>
            <a:ext cx="1136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CO" sz="1200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Barreras negras y amarillas: </a:t>
            </a:r>
            <a:r>
              <a:rPr lang="es-CO" sz="12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Restricción física de seguridad</a:t>
            </a:r>
          </a:p>
        </p:txBody>
      </p:sp>
      <p:pic>
        <p:nvPicPr>
          <p:cNvPr id="17" name="Imagen 16" descr="Una banca azul&#10;&#10;Descripción generada automáticamente con confianza baja">
            <a:extLst>
              <a:ext uri="{FF2B5EF4-FFF2-40B4-BE49-F238E27FC236}">
                <a16:creationId xmlns:a16="http://schemas.microsoft.com/office/drawing/2014/main" id="{0BD378C2-91FF-EF3C-A77D-4428588B3E8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631" y="3065852"/>
            <a:ext cx="986058" cy="94139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n 17" descr="Una banca azul&#10;&#10;Descripción generada automáticamente con confianza baja">
            <a:extLst>
              <a:ext uri="{FF2B5EF4-FFF2-40B4-BE49-F238E27FC236}">
                <a16:creationId xmlns:a16="http://schemas.microsoft.com/office/drawing/2014/main" id="{EA40FE3B-8832-75CA-F190-CD941A5E47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438" y="3029098"/>
            <a:ext cx="986058" cy="94139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DB497B67-A28B-6A16-F311-68EF35247DDC}"/>
              </a:ext>
            </a:extLst>
          </p:cNvPr>
          <p:cNvSpPr txBox="1"/>
          <p:nvPr/>
        </p:nvSpPr>
        <p:spPr>
          <a:xfrm>
            <a:off x="10785459" y="1796846"/>
            <a:ext cx="1136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CO" sz="1200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Zonas de color azul: </a:t>
            </a:r>
            <a:r>
              <a:rPr lang="es-CO" sz="12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Zonas seguras de estancia.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4DF3912-D6F8-A62E-5EC2-5E067B9B9522}"/>
              </a:ext>
            </a:extLst>
          </p:cNvPr>
          <p:cNvSpPr txBox="1"/>
          <p:nvPr/>
        </p:nvSpPr>
        <p:spPr>
          <a:xfrm>
            <a:off x="6327732" y="1113392"/>
            <a:ext cx="5662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CO" sz="1600" kern="1200" dirty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Se compone de los siguientes elementos para el transito seguro del personal y cruces de atención interacción H-M:</a:t>
            </a:r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35445D1E-F3B1-8480-24EB-4CB63E025167}"/>
              </a:ext>
            </a:extLst>
          </p:cNvPr>
          <p:cNvSpPr txBox="1">
            <a:spLocks/>
          </p:cNvSpPr>
          <p:nvPr/>
        </p:nvSpPr>
        <p:spPr>
          <a:xfrm>
            <a:off x="2360257" y="4082117"/>
            <a:ext cx="485757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3600" b="1" dirty="0">
                <a:solidFill>
                  <a:schemeClr val="tx1"/>
                </a:solidFill>
                <a:latin typeface="Gilroy"/>
                <a:cs typeface="Calibri"/>
              </a:rPr>
              <a:t>¿</a:t>
            </a:r>
            <a:r>
              <a:rPr lang="es-MX" sz="3600" b="1" dirty="0" err="1">
                <a:solidFill>
                  <a:schemeClr val="tx1"/>
                </a:solidFill>
                <a:latin typeface="Gilroy"/>
                <a:cs typeface="Calibri"/>
              </a:rPr>
              <a:t>Layout</a:t>
            </a:r>
            <a:r>
              <a:rPr lang="es-MX" sz="3600" b="1" dirty="0">
                <a:solidFill>
                  <a:schemeClr val="tx1"/>
                </a:solidFill>
                <a:latin typeface="Gilroy"/>
                <a:cs typeface="Calibri"/>
              </a:rPr>
              <a:t> de contingencia?</a:t>
            </a:r>
          </a:p>
        </p:txBody>
      </p:sp>
      <p:pic>
        <p:nvPicPr>
          <p:cNvPr id="23" name="Picture 8">
            <a:extLst>
              <a:ext uri="{FF2B5EF4-FFF2-40B4-BE49-F238E27FC236}">
                <a16:creationId xmlns:a16="http://schemas.microsoft.com/office/drawing/2014/main" id="{843BE07D-849B-00E9-848F-0A59133B44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2192714" y="4745522"/>
            <a:ext cx="5025119" cy="2147213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97466633-289A-A4A4-B6B4-618CCD170E1C}"/>
              </a:ext>
            </a:extLst>
          </p:cNvPr>
          <p:cNvSpPr txBox="1"/>
          <p:nvPr/>
        </p:nvSpPr>
        <p:spPr>
          <a:xfrm>
            <a:off x="3023693" y="4922194"/>
            <a:ext cx="325917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zo Sans"/>
              </a:rPr>
              <a:t>Hace referencia al esquema que </a:t>
            </a:r>
            <a:r>
              <a:rPr lang="es-ES" sz="1400" b="1" i="0" u="none" strike="noStrike" dirty="0">
                <a:solidFill>
                  <a:srgbClr val="000000"/>
                </a:solidFill>
                <a:effectLst/>
                <a:latin typeface="Azo Sans"/>
              </a:rPr>
              <a:t>será utilizado y cómo están distribuidos los elementos y formas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zo Sans"/>
              </a:rPr>
              <a:t> dentro de un diseño del centro de distribución de tal manera que su capacidad para almacenar sea mayor a la establecida.</a:t>
            </a:r>
            <a:r>
              <a:rPr lang="es-ES" sz="1400" b="0" i="0" dirty="0">
                <a:solidFill>
                  <a:srgbClr val="000000"/>
                </a:solidFill>
                <a:effectLst/>
                <a:latin typeface="Azo Sans"/>
              </a:rPr>
              <a:t>​</a:t>
            </a:r>
            <a:endParaRPr lang="es-ES" sz="2000" dirty="0"/>
          </a:p>
        </p:txBody>
      </p:sp>
      <p:pic>
        <p:nvPicPr>
          <p:cNvPr id="28" name="Picture 18">
            <a:extLst>
              <a:ext uri="{FF2B5EF4-FFF2-40B4-BE49-F238E27FC236}">
                <a16:creationId xmlns:a16="http://schemas.microsoft.com/office/drawing/2014/main" id="{BEA894E5-FAAA-F57B-19B2-CFFC8B975D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166881" y="4690350"/>
            <a:ext cx="5025119" cy="2250508"/>
          </a:xfrm>
          <a:prstGeom prst="rect">
            <a:avLst/>
          </a:prstGeom>
          <a:noFill/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10381308-9E5B-F4E3-19FA-85EED0ADA726}"/>
              </a:ext>
            </a:extLst>
          </p:cNvPr>
          <p:cNvSpPr txBox="1"/>
          <p:nvPr/>
        </p:nvSpPr>
        <p:spPr>
          <a:xfrm>
            <a:off x="7105114" y="4080773"/>
            <a:ext cx="51486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s-ES" sz="1800" b="1" i="0" u="none" strike="noStrike" dirty="0">
                <a:solidFill>
                  <a:schemeClr val="tx1"/>
                </a:solidFill>
                <a:effectLst/>
                <a:latin typeface="GoodTimesW00-Bold"/>
              </a:rPr>
              <a:t>¿Cómo se activa el </a:t>
            </a:r>
            <a:r>
              <a:rPr lang="es-ES" sz="1800" b="1" i="0" u="none" strike="noStrike" dirty="0" err="1">
                <a:solidFill>
                  <a:schemeClr val="tx1"/>
                </a:solidFill>
                <a:effectLst/>
                <a:latin typeface="GoodTimesW00-Bold"/>
              </a:rPr>
              <a:t>layout</a:t>
            </a:r>
            <a:r>
              <a:rPr lang="es-ES" sz="1800" b="1" i="0" dirty="0">
                <a:solidFill>
                  <a:schemeClr val="tx1"/>
                </a:solidFill>
                <a:effectLst/>
                <a:latin typeface="GoodTimesW00-Bold"/>
              </a:rPr>
              <a:t>​</a:t>
            </a:r>
            <a:endParaRPr lang="es-ES" b="1" i="0" dirty="0">
              <a:solidFill>
                <a:schemeClr val="tx1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s-ES" sz="1800" b="1" i="0" u="none" strike="noStrike" dirty="0">
                <a:solidFill>
                  <a:schemeClr val="tx1"/>
                </a:solidFill>
                <a:effectLst/>
                <a:latin typeface="GoodTimesW00-Bold"/>
              </a:rPr>
              <a:t>de contingencia?</a:t>
            </a:r>
            <a:endParaRPr lang="en-US" b="1" i="0" dirty="0">
              <a:solidFill>
                <a:schemeClr val="tx1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909BD7E-A9EE-DF6A-FDF3-4170CC09B089}"/>
              </a:ext>
            </a:extLst>
          </p:cNvPr>
          <p:cNvSpPr txBox="1"/>
          <p:nvPr/>
        </p:nvSpPr>
        <p:spPr>
          <a:xfrm>
            <a:off x="7523909" y="5170819"/>
            <a:ext cx="43110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s-MX" sz="1200" b="0" i="0" u="none" strike="noStrike" dirty="0">
                <a:solidFill>
                  <a:srgbClr val="000000"/>
                </a:solidFill>
                <a:effectLst/>
                <a:latin typeface="Azo Sans"/>
              </a:rPr>
              <a:t>Debe ser establecido por </a:t>
            </a:r>
            <a:r>
              <a:rPr lang="es-MX" sz="1200" b="1" i="0" u="none" strike="noStrike" dirty="0">
                <a:solidFill>
                  <a:srgbClr val="000000"/>
                </a:solidFill>
                <a:effectLst/>
                <a:latin typeface="Azo Sans"/>
              </a:rPr>
              <a:t>los líderes.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zo Sans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s-MX" sz="1200" b="0" i="0" u="none" strike="noStrike" dirty="0">
                <a:solidFill>
                  <a:srgbClr val="000000"/>
                </a:solidFill>
                <a:effectLst/>
                <a:latin typeface="Azo Sans"/>
              </a:rPr>
              <a:t>El personal de almacén </a:t>
            </a:r>
            <a:r>
              <a:rPr lang="es-MX" sz="1200" b="1" i="0" u="none" strike="noStrike" dirty="0">
                <a:solidFill>
                  <a:srgbClr val="000000"/>
                </a:solidFill>
                <a:effectLst/>
                <a:latin typeface="Azo Sans"/>
              </a:rPr>
              <a:t>debe tener conocimiento </a:t>
            </a:r>
            <a:r>
              <a:rPr lang="es-MX" sz="1200" b="0" i="0" u="none" strike="noStrike" dirty="0">
                <a:solidFill>
                  <a:srgbClr val="000000"/>
                </a:solidFill>
                <a:effectLst/>
                <a:latin typeface="Azo Sans"/>
              </a:rPr>
              <a:t>sobre cuándo, cómo y por qué se activa el </a:t>
            </a:r>
            <a:r>
              <a:rPr lang="es-MX" sz="1200" b="0" i="0" u="none" strike="noStrike" dirty="0" err="1">
                <a:solidFill>
                  <a:srgbClr val="000000"/>
                </a:solidFill>
                <a:effectLst/>
                <a:latin typeface="Azo Sans"/>
              </a:rPr>
              <a:t>layout</a:t>
            </a:r>
            <a:r>
              <a:rPr lang="es-MX" sz="1200" b="0" i="0" u="none" strike="noStrike" dirty="0">
                <a:solidFill>
                  <a:srgbClr val="000000"/>
                </a:solidFill>
                <a:effectLst/>
                <a:latin typeface="Azo Sans"/>
              </a:rPr>
              <a:t> contingencia.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zo Sans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s-MX" sz="1200" b="0" i="0" u="none" strike="noStrike" dirty="0">
                <a:solidFill>
                  <a:srgbClr val="000000"/>
                </a:solidFill>
                <a:effectLst/>
                <a:latin typeface="Azo Sans"/>
              </a:rPr>
              <a:t>Se debe hacer una </a:t>
            </a:r>
            <a:r>
              <a:rPr lang="es-MX" sz="1200" b="1" i="0" u="none" strike="noStrike" dirty="0">
                <a:solidFill>
                  <a:srgbClr val="000000"/>
                </a:solidFill>
                <a:effectLst/>
                <a:latin typeface="Azo Sans"/>
              </a:rPr>
              <a:t>reunión de activación </a:t>
            </a:r>
            <a:r>
              <a:rPr lang="es-MX" sz="1200" b="0" i="0" u="none" strike="noStrike" dirty="0">
                <a:solidFill>
                  <a:srgbClr val="000000"/>
                </a:solidFill>
                <a:effectLst/>
                <a:latin typeface="Azo Sans"/>
              </a:rPr>
              <a:t>del </a:t>
            </a:r>
            <a:r>
              <a:rPr lang="es-MX" sz="1200" b="0" i="1" u="none" strike="noStrike" dirty="0" err="1">
                <a:solidFill>
                  <a:srgbClr val="000000"/>
                </a:solidFill>
                <a:effectLst/>
                <a:latin typeface="Azo Sans"/>
              </a:rPr>
              <a:t>layout</a:t>
            </a:r>
            <a:r>
              <a:rPr lang="es-MX" sz="1200" b="0" i="0" u="none" strike="noStrike" dirty="0">
                <a:solidFill>
                  <a:srgbClr val="000000"/>
                </a:solidFill>
                <a:effectLst/>
                <a:latin typeface="Azo Sans"/>
              </a:rPr>
              <a:t> con todo el equipo de almacén.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zo Sans"/>
              </a:rPr>
              <a:t>​</a:t>
            </a:r>
            <a:endParaRPr lang="en-US" sz="1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s-MX" sz="1200" b="0" i="0" u="none" strike="noStrike" dirty="0">
                <a:solidFill>
                  <a:srgbClr val="000000"/>
                </a:solidFill>
                <a:effectLst/>
                <a:latin typeface="Azo Sans"/>
              </a:rPr>
              <a:t>Debe estar publicado en un </a:t>
            </a:r>
            <a:r>
              <a:rPr lang="es-MX" sz="1200" b="1" i="0" u="none" strike="noStrike" dirty="0">
                <a:solidFill>
                  <a:srgbClr val="000000"/>
                </a:solidFill>
                <a:effectLst/>
                <a:latin typeface="Azo Sans"/>
              </a:rPr>
              <a:t>lugar visible.</a:t>
            </a:r>
            <a:r>
              <a:rPr lang="es-EC" sz="1200" b="0" i="0" dirty="0">
                <a:solidFill>
                  <a:srgbClr val="000000"/>
                </a:solidFill>
                <a:effectLst/>
                <a:latin typeface="Azo Sans"/>
              </a:rPr>
              <a:t>​</a:t>
            </a:r>
            <a:endParaRPr lang="es-EC" sz="1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2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Flujos vehiculares en el Centro de distribución.</a:t>
            </a: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F31711DE-86EF-BBF8-A62E-582C8B96CE89}"/>
              </a:ext>
            </a:extLst>
          </p:cNvPr>
          <p:cNvSpPr txBox="1">
            <a:spLocks/>
          </p:cNvSpPr>
          <p:nvPr/>
        </p:nvSpPr>
        <p:spPr>
          <a:xfrm>
            <a:off x="7379280" y="1638169"/>
            <a:ext cx="4525954" cy="3426579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b="1" dirty="0">
                <a:solidFill>
                  <a:schemeClr val="tx1"/>
                </a:solidFill>
                <a:latin typeface="Gilroy"/>
                <a:cs typeface="Calibri"/>
              </a:rPr>
              <a:t>Algunas maniobras que son características en estos flujos son:</a:t>
            </a:r>
          </a:p>
          <a:p>
            <a:pPr marL="19050">
              <a:spcBef>
                <a:spcPts val="100"/>
              </a:spcBef>
            </a:pPr>
            <a:r>
              <a:rPr lang="es-MX" dirty="0">
                <a:solidFill>
                  <a:schemeClr val="tx1"/>
                </a:solidFill>
                <a:latin typeface="Gilroy"/>
                <a:cs typeface="Calibri"/>
              </a:rPr>
              <a:t>Ingreso.</a:t>
            </a:r>
          </a:p>
          <a:p>
            <a:pPr marL="19050">
              <a:spcBef>
                <a:spcPts val="100"/>
              </a:spcBef>
            </a:pPr>
            <a:r>
              <a:rPr lang="es-MX" dirty="0">
                <a:solidFill>
                  <a:schemeClr val="tx1"/>
                </a:solidFill>
                <a:latin typeface="Gilroy"/>
                <a:cs typeface="Calibri"/>
              </a:rPr>
              <a:t>Parqueo en red zone.</a:t>
            </a:r>
          </a:p>
          <a:p>
            <a:pPr marL="19050">
              <a:spcBef>
                <a:spcPts val="100"/>
              </a:spcBef>
            </a:pPr>
            <a:r>
              <a:rPr lang="es-MX" dirty="0">
                <a:solidFill>
                  <a:schemeClr val="tx1"/>
                </a:solidFill>
                <a:latin typeface="Gilroy"/>
                <a:cs typeface="Calibri"/>
              </a:rPr>
              <a:t>Maniobra de reversa.</a:t>
            </a:r>
          </a:p>
          <a:p>
            <a:pPr marL="19050">
              <a:spcBef>
                <a:spcPts val="100"/>
              </a:spcBef>
            </a:pPr>
            <a:r>
              <a:rPr lang="es-MX" dirty="0">
                <a:solidFill>
                  <a:schemeClr val="tx1"/>
                </a:solidFill>
                <a:latin typeface="Gilroy"/>
                <a:cs typeface="Calibri"/>
              </a:rPr>
              <a:t>Salida.</a:t>
            </a:r>
          </a:p>
          <a:p>
            <a:pPr marL="19050">
              <a:spcBef>
                <a:spcPts val="100"/>
              </a:spcBef>
            </a:pPr>
            <a:endParaRPr lang="es-MX" dirty="0">
              <a:solidFill>
                <a:schemeClr val="tx1"/>
              </a:solidFill>
              <a:latin typeface="Gilroy"/>
              <a:cs typeface="Calibri"/>
            </a:endParaRPr>
          </a:p>
          <a:p>
            <a:pPr marL="19050">
              <a:spcBef>
                <a:spcPts val="100"/>
              </a:spcBef>
            </a:pPr>
            <a:endParaRPr lang="es-MX" dirty="0">
              <a:solidFill>
                <a:schemeClr val="tx1"/>
              </a:solidFill>
              <a:latin typeface="Gilroy"/>
              <a:cs typeface="Calibri"/>
            </a:endParaRPr>
          </a:p>
          <a:p>
            <a:pPr marL="19050">
              <a:spcBef>
                <a:spcPts val="100"/>
              </a:spcBef>
            </a:pPr>
            <a:r>
              <a:rPr lang="es-MX" b="1" dirty="0">
                <a:solidFill>
                  <a:srgbClr val="00B050"/>
                </a:solidFill>
                <a:latin typeface="Gilroy"/>
                <a:cs typeface="Calibri"/>
              </a:rPr>
              <a:t>Estas maniobras llevan consigo unas indicaciones propias como lo son protocolo de reversa y el apoyo del auxiliar paletero los cuales los veremos a continuación.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C27BCDC-CCBD-5CD7-0018-6FE537E30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6097" y="2174238"/>
            <a:ext cx="994213" cy="153692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4932695-571B-C45E-E5FB-A80922BD9B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02" y="3452812"/>
            <a:ext cx="6094454" cy="271953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A07BA8FE-93B9-869E-EEA3-14A78D26D89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311"/>
          <a:stretch/>
        </p:blipFill>
        <p:spPr>
          <a:xfrm>
            <a:off x="-54474" y="2773672"/>
            <a:ext cx="2693566" cy="404280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75DC0FA-5BEE-E9B0-0D0D-83CD69779A88}"/>
              </a:ext>
            </a:extLst>
          </p:cNvPr>
          <p:cNvSpPr txBox="1"/>
          <p:nvPr/>
        </p:nvSpPr>
        <p:spPr>
          <a:xfrm>
            <a:off x="2108195" y="6155985"/>
            <a:ext cx="5206417" cy="43088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 ejemplo lo podemos encontrar en esta imagen, las zonas asignadas para el cargue y descargue de vehículos en el cd.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7436FEA-2F55-3355-C990-88C2200CD87A}"/>
              </a:ext>
            </a:extLst>
          </p:cNvPr>
          <p:cNvGrpSpPr/>
          <p:nvPr/>
        </p:nvGrpSpPr>
        <p:grpSpPr>
          <a:xfrm>
            <a:off x="1707329" y="1454343"/>
            <a:ext cx="4419600" cy="2182295"/>
            <a:chOff x="1676400" y="1441954"/>
            <a:chExt cx="4419600" cy="2182295"/>
          </a:xfrm>
        </p:grpSpPr>
        <p:pic>
          <p:nvPicPr>
            <p:cNvPr id="16" name="Picture 18">
              <a:extLst>
                <a:ext uri="{FF2B5EF4-FFF2-40B4-BE49-F238E27FC236}">
                  <a16:creationId xmlns:a16="http://schemas.microsoft.com/office/drawing/2014/main" id="{85DDF8DA-C1E9-367A-8B28-3523753E3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676400" y="1441954"/>
              <a:ext cx="4419600" cy="2182295"/>
            </a:xfrm>
            <a:prstGeom prst="rect">
              <a:avLst/>
            </a:prstGeom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7256DC9F-6B0A-6565-D791-E0CDEE49953F}"/>
                </a:ext>
              </a:extLst>
            </p:cNvPr>
            <p:cNvSpPr txBox="1"/>
            <p:nvPr/>
          </p:nvSpPr>
          <p:spPr>
            <a:xfrm>
              <a:off x="1905000" y="1880185"/>
              <a:ext cx="3578309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Conocidos como líneas de transito, indican el camino dentro del centro de distribución y así mismo el parqueo de todos los vehículos que ingresan y salen del cd luego de su atención.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4301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7B2C4E91-4DEE-83D4-4951-F07D590A2184}"/>
              </a:ext>
            </a:extLst>
          </p:cNvPr>
          <p:cNvSpPr txBox="1">
            <a:spLocks/>
          </p:cNvSpPr>
          <p:nvPr/>
        </p:nvSpPr>
        <p:spPr>
          <a:xfrm>
            <a:off x="104422" y="144084"/>
            <a:ext cx="9191978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Dinámica: </a:t>
            </a:r>
            <a:r>
              <a:rPr lang="es-MX" sz="4400" b="1" dirty="0">
                <a:solidFill>
                  <a:srgbClr val="FF0000"/>
                </a:solidFill>
                <a:latin typeface="Gilroy"/>
                <a:cs typeface="Calibri"/>
              </a:rPr>
              <a:t>Cada cosa en su lugar.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0BA6CE3-4E48-2589-0232-C1C289C21C44}"/>
              </a:ext>
            </a:extLst>
          </p:cNvPr>
          <p:cNvSpPr txBox="1"/>
          <p:nvPr/>
        </p:nvSpPr>
        <p:spPr>
          <a:xfrm>
            <a:off x="381000" y="1066800"/>
            <a:ext cx="90678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i="0" u="none" strike="noStrike" dirty="0">
                <a:solidFill>
                  <a:srgbClr val="000000"/>
                </a:solidFill>
                <a:effectLst/>
                <a:latin typeface="Azo Sans"/>
              </a:rPr>
              <a:t>Descripción: </a:t>
            </a:r>
          </a:p>
          <a:p>
            <a:r>
              <a:rPr lang="es-ES" sz="2000" dirty="0">
                <a:solidFill>
                  <a:srgbClr val="000000"/>
                </a:solidFill>
                <a:latin typeface="Azo Sans"/>
              </a:rPr>
              <a:t>Coloque el </a:t>
            </a:r>
            <a:r>
              <a:rPr lang="es-ES" sz="2000" dirty="0" err="1">
                <a:solidFill>
                  <a:srgbClr val="000000"/>
                </a:solidFill>
                <a:latin typeface="Azo Sans"/>
              </a:rPr>
              <a:t>layout</a:t>
            </a:r>
            <a:r>
              <a:rPr lang="es-ES" sz="2000" dirty="0">
                <a:solidFill>
                  <a:srgbClr val="000000"/>
                </a:solidFill>
                <a:latin typeface="Azo Sans"/>
              </a:rPr>
              <a:t> que se haya socializado al equipo sobre una superficie plana y con ayuda de recortes de partes que componen un </a:t>
            </a:r>
            <a:r>
              <a:rPr lang="es-ES" sz="2000" dirty="0" err="1">
                <a:solidFill>
                  <a:srgbClr val="000000"/>
                </a:solidFill>
                <a:latin typeface="Azo Sans"/>
              </a:rPr>
              <a:t>layout</a:t>
            </a:r>
            <a:r>
              <a:rPr lang="es-ES" sz="2000" dirty="0">
                <a:solidFill>
                  <a:srgbClr val="000000"/>
                </a:solidFill>
                <a:latin typeface="Azo Sans"/>
              </a:rPr>
              <a:t> indique al equipo que ubique cada indicación de seguridad donde corresponda para estar seguros y prevenidos durante la estancia en el centro de distribución.</a:t>
            </a:r>
          </a:p>
          <a:p>
            <a:endParaRPr lang="es-ES" sz="2000" dirty="0">
              <a:solidFill>
                <a:srgbClr val="000000"/>
              </a:solidFill>
              <a:latin typeface="Azo Sans"/>
            </a:endParaRPr>
          </a:p>
          <a:p>
            <a:r>
              <a:rPr lang="es-ES" sz="2000" dirty="0">
                <a:solidFill>
                  <a:srgbClr val="000000"/>
                </a:solidFill>
                <a:latin typeface="Azo Sans"/>
              </a:rPr>
              <a:t>Puede utilizar papel e impresiones de colores.</a:t>
            </a:r>
            <a:endParaRPr lang="es-ES" sz="32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82DF99A-E9B9-F465-D841-6F87D389F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1" y="3706893"/>
            <a:ext cx="1143000" cy="381000"/>
          </a:xfrm>
          <a:prstGeom prst="rect">
            <a:avLst/>
          </a:prstGeom>
        </p:spPr>
      </p:pic>
      <p:pic>
        <p:nvPicPr>
          <p:cNvPr id="9218" name="Picture 2" descr="▷ Señaletica de Prohibido correr ⚠️【Entrega inmediata】🛑 PERU">
            <a:extLst>
              <a:ext uri="{FF2B5EF4-FFF2-40B4-BE49-F238E27FC236}">
                <a16:creationId xmlns:a16="http://schemas.microsoft.com/office/drawing/2014/main" id="{E3C4DE18-2C63-A053-5999-71AC0C632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4408121"/>
            <a:ext cx="1050197" cy="157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1134CFF-305B-D901-8425-851083102B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25" t="3920" r="6441" b="4016"/>
          <a:stretch/>
        </p:blipFill>
        <p:spPr>
          <a:xfrm>
            <a:off x="3199733" y="3725594"/>
            <a:ext cx="1280555" cy="1753088"/>
          </a:xfrm>
          <a:prstGeom prst="rect">
            <a:avLst/>
          </a:prstGeom>
        </p:spPr>
      </p:pic>
      <p:pic>
        <p:nvPicPr>
          <p:cNvPr id="9220" name="Picture 4" descr="Prohibido uso móvil | Imágenes de seguridad, Carteles de seguridad,  Señalamientos de seguridad">
            <a:extLst>
              <a:ext uri="{FF2B5EF4-FFF2-40B4-BE49-F238E27FC236}">
                <a16:creationId xmlns:a16="http://schemas.microsoft.com/office/drawing/2014/main" id="{CADF2963-21DA-4EC4-BB60-D3238C630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083" y="5406499"/>
            <a:ext cx="966787" cy="130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Señales de Precaución: Aviso Precaucion paso de montacargas">
            <a:extLst>
              <a:ext uri="{FF2B5EF4-FFF2-40B4-BE49-F238E27FC236}">
                <a16:creationId xmlns:a16="http://schemas.microsoft.com/office/drawing/2014/main" id="{D8B5D5E2-2C15-4360-99E9-4C3A22CCA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0" r="12698"/>
          <a:stretch/>
        </p:blipFill>
        <p:spPr bwMode="auto">
          <a:xfrm>
            <a:off x="1362679" y="3610764"/>
            <a:ext cx="1017348" cy="146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A723552-D667-3B7C-D97B-5765F6716B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9709" y="3008156"/>
            <a:ext cx="5536432" cy="247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68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Protocolo de reversa y </a:t>
            </a:r>
            <a:r>
              <a:rPr lang="es-MX" sz="4400" b="1" dirty="0">
                <a:solidFill>
                  <a:srgbClr val="FFC000"/>
                </a:solidFill>
                <a:latin typeface="Gilroy"/>
                <a:cs typeface="Calibri"/>
              </a:rPr>
              <a:t>auxiliar paletero.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07BA8FE-93B9-869E-EEA3-14A78D26D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11"/>
          <a:stretch/>
        </p:blipFill>
        <p:spPr>
          <a:xfrm>
            <a:off x="0" y="3272522"/>
            <a:ext cx="2650764" cy="3485541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85DDF8DA-C1E9-367A-8B28-3523753E3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75388" y="1183452"/>
            <a:ext cx="4419600" cy="218229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256DC9F-6B0A-6565-D791-E0CDEE49953F}"/>
              </a:ext>
            </a:extLst>
          </p:cNvPr>
          <p:cNvSpPr txBox="1"/>
          <p:nvPr/>
        </p:nvSpPr>
        <p:spPr>
          <a:xfrm>
            <a:off x="457200" y="1755676"/>
            <a:ext cx="35783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Estas maniobras son actividades de mucha atención y cuidado, por eso te damos las indicaciones de seguridad pertinentes.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C27BCDC-CCBD-5CD7-0018-6FE537E30A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7860" y="1247816"/>
            <a:ext cx="533400" cy="82456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BCD44E0-F436-EF75-96A9-54E9EC5D2C89}"/>
              </a:ext>
            </a:extLst>
          </p:cNvPr>
          <p:cNvSpPr txBox="1"/>
          <p:nvPr/>
        </p:nvSpPr>
        <p:spPr>
          <a:xfrm>
            <a:off x="2613447" y="4378673"/>
            <a:ext cx="2541546" cy="222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rtl="0" hangingPunct="0">
              <a:lnSpc>
                <a:spcPct val="90000"/>
              </a:lnSpc>
            </a:pPr>
            <a:r>
              <a:rPr lang="es-MX" sz="1400" b="1" dirty="0">
                <a:solidFill>
                  <a:srgbClr val="F5BE0A"/>
                </a:solidFill>
                <a:latin typeface="Comic Sans MS" panose="030F0702030302020204" pitchFamily="66" charset="0"/>
                <a:sym typeface="Canela Text Regular"/>
              </a:rPr>
              <a:t>Antes de realizar </a:t>
            </a:r>
            <a:r>
              <a:rPr lang="es-MX" sz="1400" b="1" dirty="0">
                <a:solidFill>
                  <a:srgbClr val="000000"/>
                </a:solidFill>
                <a:latin typeface="Comic Sans MS" panose="030F0702030302020204" pitchFamily="66" charset="0"/>
                <a:sym typeface="Canela Text Regular"/>
              </a:rPr>
              <a:t>algún movimiento con el camión,  asegúrate de validar que alrededor del vehículo no </a:t>
            </a:r>
            <a:r>
              <a:rPr lang="es-MX" sz="1400" b="1" dirty="0">
                <a:solidFill>
                  <a:srgbClr val="F5BE0A"/>
                </a:solidFill>
                <a:latin typeface="Comic Sans MS" panose="030F0702030302020204" pitchFamily="66" charset="0"/>
                <a:sym typeface="Canela Text Regular"/>
              </a:rPr>
              <a:t>exista ninguna persona a menos de 3 metros de distancia.</a:t>
            </a:r>
          </a:p>
          <a:p>
            <a:pPr algn="ctr" defTabSz="1219200" rtl="0" hangingPunct="0">
              <a:lnSpc>
                <a:spcPct val="90000"/>
              </a:lnSpc>
            </a:pPr>
            <a:endParaRPr lang="es-MX" sz="1400" b="1" dirty="0">
              <a:solidFill>
                <a:srgbClr val="F5BE0A"/>
              </a:solidFill>
              <a:latin typeface="Comic Sans MS" panose="030F0702030302020204" pitchFamily="66" charset="0"/>
              <a:sym typeface="Canela Text Regular"/>
            </a:endParaRPr>
          </a:p>
          <a:p>
            <a:pPr algn="ctr" defTabSz="1219200" rtl="0" hangingPunct="0">
              <a:lnSpc>
                <a:spcPct val="90000"/>
              </a:lnSpc>
            </a:pPr>
            <a:r>
              <a:rPr lang="es-MX" sz="1400" b="1" dirty="0">
                <a:solidFill>
                  <a:srgbClr val="FF0000"/>
                </a:solidFill>
                <a:latin typeface="Comic Sans MS" panose="030F0702030302020204" pitchFamily="66" charset="0"/>
                <a:sym typeface="Canela Text Regular"/>
              </a:rPr>
              <a:t>MAX 10Km/h de velocidad y luces estacionarias encendidas.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033A24E-98CB-5551-1DCB-8ADFA92265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3429000"/>
            <a:ext cx="1907722" cy="8382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E7C9926-24AE-059F-F5CA-410CF905BCB9}"/>
              </a:ext>
            </a:extLst>
          </p:cNvPr>
          <p:cNvSpPr txBox="1"/>
          <p:nvPr/>
        </p:nvSpPr>
        <p:spPr>
          <a:xfrm>
            <a:off x="4803322" y="3338603"/>
            <a:ext cx="1822478" cy="1067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rtl="0" hangingPunct="0">
              <a:lnSpc>
                <a:spcPct val="90000"/>
              </a:lnSpc>
            </a:pPr>
            <a:r>
              <a:rPr lang="es-MX" sz="1400" b="1" dirty="0">
                <a:solidFill>
                  <a:srgbClr val="F5BE0A"/>
                </a:solidFill>
                <a:latin typeface="Comic Sans MS" panose="030F0702030302020204" pitchFamily="66" charset="0"/>
                <a:sym typeface="Canela Text Regular"/>
              </a:rPr>
              <a:t>Asegúrese</a:t>
            </a:r>
            <a:r>
              <a:rPr lang="es-MX" sz="1400" b="1" dirty="0">
                <a:solidFill>
                  <a:srgbClr val="000000"/>
                </a:solidFill>
                <a:latin typeface="Comic Sans MS" panose="030F0702030302020204" pitchFamily="66" charset="0"/>
                <a:sym typeface="Canela Text Regular"/>
              </a:rPr>
              <a:t> de poder ver con los espejos laterales del camión los 360°.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1A8A343B-6D3E-3042-B70C-6236BE64FEFD}"/>
              </a:ext>
            </a:extLst>
          </p:cNvPr>
          <p:cNvGrpSpPr/>
          <p:nvPr/>
        </p:nvGrpSpPr>
        <p:grpSpPr>
          <a:xfrm>
            <a:off x="5087744" y="2128121"/>
            <a:ext cx="1253633" cy="1154745"/>
            <a:chOff x="9827904" y="7469660"/>
            <a:chExt cx="4489795" cy="4489795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5C259490-BC51-A3C7-70C2-6A66BE717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827904" y="7469660"/>
              <a:ext cx="4489795" cy="4489795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69FB4E6-3356-DC12-0D4A-A2614293C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7969" y="7931426"/>
              <a:ext cx="3591662" cy="3593815"/>
            </a:xfrm>
            <a:prstGeom prst="rect">
              <a:avLst/>
            </a:prstGeom>
          </p:spPr>
        </p:pic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DE3AD55-A5E3-B04A-6C67-554EF1C53660}"/>
              </a:ext>
            </a:extLst>
          </p:cNvPr>
          <p:cNvSpPr txBox="1"/>
          <p:nvPr/>
        </p:nvSpPr>
        <p:spPr>
          <a:xfrm>
            <a:off x="5664786" y="5148270"/>
            <a:ext cx="1822478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rtl="0" hangingPunct="0">
              <a:lnSpc>
                <a:spcPct val="90000"/>
              </a:lnSpc>
            </a:pPr>
            <a:r>
              <a:rPr lang="es-MX" sz="1400" b="1" dirty="0">
                <a:solidFill>
                  <a:srgbClr val="F5BE0A"/>
                </a:solidFill>
                <a:latin typeface="Comic Sans MS" panose="030F0702030302020204" pitchFamily="66" charset="0"/>
                <a:sym typeface="Canela Text Regular"/>
              </a:rPr>
              <a:t>Asegurar que las señales de ayuda sean ejecutadas a </a:t>
            </a:r>
            <a:r>
              <a:rPr lang="es-MX" sz="1400" b="1" dirty="0">
                <a:solidFill>
                  <a:srgbClr val="000000"/>
                </a:solidFill>
                <a:latin typeface="Comic Sans MS" panose="030F0702030302020204" pitchFamily="66" charset="0"/>
                <a:sym typeface="Canela Text Regular"/>
              </a:rPr>
              <a:t>3 metros de distancia por parte de los operadores.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4932E5A-FE93-8800-5935-4F2C4909AB9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545" y="4511593"/>
            <a:ext cx="582616" cy="58261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F474E79-59F6-34E9-BA25-39DEA12F770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025" y="4511593"/>
            <a:ext cx="582616" cy="582616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DF10FC92-BF36-E86E-6321-D1620A106DA8}"/>
              </a:ext>
            </a:extLst>
          </p:cNvPr>
          <p:cNvSpPr txBox="1"/>
          <p:nvPr/>
        </p:nvSpPr>
        <p:spPr>
          <a:xfrm>
            <a:off x="7947625" y="1266317"/>
            <a:ext cx="4068987" cy="41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400" b="1" i="0" u="none" strike="noStrike" kern="0" cap="none" spc="-42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anose="030F0702030302020204" pitchFamily="66" charset="0"/>
                <a:sym typeface="Canela Bold"/>
              </a:rPr>
              <a:t>COMUNICACIÓN ENTRE EL CONDUCTOR Y EL SEÑALERO PARA CONOCER QUE MANIOBRA SE REALIZARÁ CONSTANTE MENTE.</a:t>
            </a:r>
          </a:p>
          <a:p>
            <a:endParaRPr lang="es-ES" sz="1400" b="1" spc="-42" dirty="0">
              <a:solidFill>
                <a:schemeClr val="tx1"/>
              </a:solidFill>
              <a:latin typeface="Comic Sans MS" panose="030F0702030302020204" pitchFamily="66" charset="0"/>
              <a:sym typeface="Canela Bold"/>
            </a:endParaRPr>
          </a:p>
          <a:p>
            <a:r>
              <a:rPr lang="es-ES" sz="1400" b="1" spc="-42" dirty="0">
                <a:solidFill>
                  <a:schemeClr val="tx1"/>
                </a:solidFill>
                <a:latin typeface="Comic Sans MS" panose="030F0702030302020204" pitchFamily="66" charset="0"/>
                <a:sym typeface="Canela Bold"/>
              </a:rPr>
              <a:t>El auxiliar paletero </a:t>
            </a:r>
            <a:r>
              <a:rPr lang="es-ES" sz="1400" b="1" spc="-42" dirty="0">
                <a:solidFill>
                  <a:srgbClr val="FFC000"/>
                </a:solidFill>
                <a:latin typeface="Comic Sans MS" panose="030F0702030302020204" pitchFamily="66" charset="0"/>
                <a:sym typeface="Canela Bold"/>
              </a:rPr>
              <a:t>NO</a:t>
            </a:r>
            <a:r>
              <a:rPr lang="es-ES" sz="1400" b="1" spc="-42" dirty="0">
                <a:solidFill>
                  <a:schemeClr val="tx1"/>
                </a:solidFill>
                <a:latin typeface="Comic Sans MS" panose="030F0702030302020204" pitchFamily="66" charset="0"/>
                <a:sym typeface="Canela Bold"/>
              </a:rPr>
              <a:t> debe salir de la vista del retrovisor del vehículo, por eso es importante que antes de la maniobra se identifiquen los puntos ciegos del vehículo.</a:t>
            </a:r>
          </a:p>
          <a:p>
            <a:endParaRPr lang="es-ES" sz="1400" b="1" spc="-42" dirty="0">
              <a:solidFill>
                <a:schemeClr val="tx1"/>
              </a:solidFill>
              <a:latin typeface="Comic Sans MS" panose="030F0702030302020204" pitchFamily="66" charset="0"/>
              <a:sym typeface="Canela Bold"/>
            </a:endParaRPr>
          </a:p>
          <a:p>
            <a:r>
              <a:rPr lang="es-ES" sz="1400" b="1" spc="-42" dirty="0">
                <a:solidFill>
                  <a:schemeClr val="tx1"/>
                </a:solidFill>
                <a:latin typeface="Comic Sans MS" panose="030F0702030302020204" pitchFamily="66" charset="0"/>
                <a:sym typeface="Canela Bold"/>
              </a:rPr>
              <a:t>Mantener una distancia mínima de </a:t>
            </a:r>
            <a:r>
              <a:rPr lang="es-ES" sz="1400" b="1" spc="-42" dirty="0">
                <a:solidFill>
                  <a:srgbClr val="FFC000"/>
                </a:solidFill>
                <a:latin typeface="Comic Sans MS" panose="030F0702030302020204" pitchFamily="66" charset="0"/>
                <a:sym typeface="Canela Bold"/>
              </a:rPr>
              <a:t>3 a 5 metros</a:t>
            </a:r>
            <a:r>
              <a:rPr lang="es-ES" sz="1400" b="1" spc="-42" dirty="0">
                <a:solidFill>
                  <a:schemeClr val="tx1"/>
                </a:solidFill>
                <a:latin typeface="Comic Sans MS" panose="030F0702030302020204" pitchFamily="66" charset="0"/>
                <a:sym typeface="Canela Bold"/>
              </a:rPr>
              <a:t> del vehículo, distancia que permite maniobras de protección para el auxiliar señalero.</a:t>
            </a:r>
          </a:p>
          <a:p>
            <a:endParaRPr lang="es-ES" sz="1400" b="1" spc="-42" dirty="0">
              <a:solidFill>
                <a:schemeClr val="tx1"/>
              </a:solidFill>
              <a:latin typeface="Comic Sans MS" panose="030F0702030302020204" pitchFamily="66" charset="0"/>
              <a:sym typeface="Canela Bold"/>
            </a:endParaRPr>
          </a:p>
          <a:p>
            <a:endParaRPr lang="es-ES" sz="1400" b="1" spc="-42" dirty="0">
              <a:solidFill>
                <a:schemeClr val="tx1"/>
              </a:solidFill>
              <a:latin typeface="Comic Sans MS" panose="030F0702030302020204" pitchFamily="66" charset="0"/>
              <a:sym typeface="Canela Bold"/>
            </a:endParaRPr>
          </a:p>
          <a:p>
            <a:endParaRPr lang="es-ES" sz="1400" b="1" spc="-42" dirty="0">
              <a:solidFill>
                <a:schemeClr val="tx1"/>
              </a:solidFill>
              <a:latin typeface="Comic Sans MS" panose="030F0702030302020204" pitchFamily="66" charset="0"/>
              <a:sym typeface="Canela Bold"/>
            </a:endParaRPr>
          </a:p>
          <a:p>
            <a:endParaRPr lang="es-ES" sz="1400" b="1" spc="-42" dirty="0">
              <a:solidFill>
                <a:schemeClr val="tx1"/>
              </a:solidFill>
              <a:latin typeface="Good Times Rg" panose="020B0605020000020001" pitchFamily="34" charset="77"/>
              <a:sym typeface="Canela Bold"/>
            </a:endParaRPr>
          </a:p>
          <a:p>
            <a:endParaRPr lang="es-ES" sz="1100" dirty="0">
              <a:solidFill>
                <a:schemeClr val="tx1"/>
              </a:solidFill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50B89C0-7FEE-1671-E796-6FF3E7B3C7D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446"/>
          <a:stretch/>
        </p:blipFill>
        <p:spPr>
          <a:xfrm>
            <a:off x="7935937" y="4545590"/>
            <a:ext cx="3969297" cy="183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75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Protocolo de reversa y </a:t>
            </a:r>
            <a:r>
              <a:rPr lang="es-MX" sz="4400" b="1" dirty="0">
                <a:solidFill>
                  <a:srgbClr val="FFC000"/>
                </a:solidFill>
                <a:latin typeface="Gilroy"/>
                <a:cs typeface="Calibri"/>
              </a:rPr>
              <a:t>auxiliar paletero.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07BA8FE-93B9-869E-EEA3-14A78D26D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11"/>
          <a:stretch/>
        </p:blipFill>
        <p:spPr>
          <a:xfrm>
            <a:off x="0" y="3272522"/>
            <a:ext cx="2133600" cy="3485541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85DDF8DA-C1E9-367A-8B28-3523753E3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75388" y="1183452"/>
            <a:ext cx="3578309" cy="176688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256DC9F-6B0A-6565-D791-E0CDEE49953F}"/>
              </a:ext>
            </a:extLst>
          </p:cNvPr>
          <p:cNvSpPr txBox="1"/>
          <p:nvPr/>
        </p:nvSpPr>
        <p:spPr>
          <a:xfrm>
            <a:off x="717424" y="1438097"/>
            <a:ext cx="24942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Estas maniobras son actividades de mucha atención y cuidado, por eso te damos las indicaciones de seguridad pertinentes.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F10FC92-BF36-E86E-6321-D1620A106DA8}"/>
              </a:ext>
            </a:extLst>
          </p:cNvPr>
          <p:cNvSpPr txBox="1"/>
          <p:nvPr/>
        </p:nvSpPr>
        <p:spPr>
          <a:xfrm>
            <a:off x="8033122" y="1600596"/>
            <a:ext cx="40689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400" b="1" i="0" u="none" strike="noStrike" kern="0" cap="none" spc="-42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anose="030F0702030302020204" pitchFamily="66" charset="0"/>
                <a:sym typeface="Canela Bold"/>
              </a:rPr>
              <a:t>Recuerde identificar los tipos de unidades que hay en cada operación y así mismo la formación a profundidad que requiere su operación.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50B89C0-7FEE-1671-E796-6FF3E7B3C7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46"/>
          <a:stretch/>
        </p:blipFill>
        <p:spPr>
          <a:xfrm>
            <a:off x="4154120" y="1190040"/>
            <a:ext cx="2948014" cy="136466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FF5775D-965A-5EE4-5512-5F149D6811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84" r="5073" b="10948"/>
          <a:stretch/>
        </p:blipFill>
        <p:spPr>
          <a:xfrm>
            <a:off x="8167009" y="2709782"/>
            <a:ext cx="3755714" cy="342411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DEC5DAB2-A5E2-61B6-F42A-835AF9D813B0}"/>
              </a:ext>
            </a:extLst>
          </p:cNvPr>
          <p:cNvSpPr txBox="1"/>
          <p:nvPr/>
        </p:nvSpPr>
        <p:spPr>
          <a:xfrm>
            <a:off x="1712744" y="6234843"/>
            <a:ext cx="40689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400" b="1" i="0" u="none" strike="noStrike" kern="0" cap="none" spc="-42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sym typeface="Canela Bold"/>
              </a:rPr>
              <a:t>Recuerde alinear las temáticas a las necesidades de su operación.</a:t>
            </a:r>
            <a:endParaRPr lang="es-ES" sz="1400" b="1" spc="-42" dirty="0">
              <a:solidFill>
                <a:srgbClr val="FF0000"/>
              </a:solidFill>
              <a:latin typeface="Comic Sans MS" panose="030F0702030302020204" pitchFamily="66" charset="0"/>
              <a:sym typeface="Canela Bold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7F78345B-FA7B-0FE5-F2DE-46115776AF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3600" y="2912799"/>
            <a:ext cx="5899522" cy="322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91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Protocolo de reversa y </a:t>
            </a:r>
            <a:r>
              <a:rPr lang="es-MX" sz="4400" b="1" dirty="0">
                <a:solidFill>
                  <a:srgbClr val="FFC000"/>
                </a:solidFill>
                <a:latin typeface="Gilroy"/>
                <a:cs typeface="Calibri"/>
              </a:rPr>
              <a:t>auxiliar paletero.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07BA8FE-93B9-869E-EEA3-14A78D26D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11"/>
          <a:stretch/>
        </p:blipFill>
        <p:spPr>
          <a:xfrm>
            <a:off x="0" y="3272522"/>
            <a:ext cx="2650764" cy="3485541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85DDF8DA-C1E9-367A-8B28-3523753E3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75388" y="1183452"/>
            <a:ext cx="4419600" cy="218229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256DC9F-6B0A-6565-D791-E0CDEE49953F}"/>
              </a:ext>
            </a:extLst>
          </p:cNvPr>
          <p:cNvSpPr txBox="1"/>
          <p:nvPr/>
        </p:nvSpPr>
        <p:spPr>
          <a:xfrm>
            <a:off x="457200" y="1755676"/>
            <a:ext cx="35783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Dentro de las labores de reversa y paletero te damos algunos ejemplos.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F10FC92-BF36-E86E-6321-D1620A106DA8}"/>
              </a:ext>
            </a:extLst>
          </p:cNvPr>
          <p:cNvSpPr txBox="1"/>
          <p:nvPr/>
        </p:nvSpPr>
        <p:spPr>
          <a:xfrm>
            <a:off x="7947625" y="1266317"/>
            <a:ext cx="40689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400" b="1" i="0" u="none" strike="noStrike" kern="0" cap="none" spc="-42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sym typeface="Canela Bold"/>
              </a:rPr>
              <a:t>Recuerde alinear las temáticas a las necesidades de su operación.</a:t>
            </a:r>
            <a:endParaRPr lang="es-ES" sz="1400" b="1" spc="-42" dirty="0">
              <a:solidFill>
                <a:srgbClr val="FF0000"/>
              </a:solidFill>
              <a:latin typeface="Comic Sans MS" panose="030F0702030302020204" pitchFamily="66" charset="0"/>
              <a:sym typeface="Canela Bold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50B89C0-7FEE-1671-E796-6FF3E7B3C7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46"/>
          <a:stretch/>
        </p:blipFill>
        <p:spPr>
          <a:xfrm>
            <a:off x="5456517" y="1034678"/>
            <a:ext cx="2140497" cy="99085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13DB199-AEBE-C3EB-EA16-6842AF4C6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3497" y="2259629"/>
            <a:ext cx="3974303" cy="2331954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C7AD4C7-2023-8D3B-A8F0-77CED98FC195}"/>
              </a:ext>
            </a:extLst>
          </p:cNvPr>
          <p:cNvSpPr txBox="1"/>
          <p:nvPr/>
        </p:nvSpPr>
        <p:spPr>
          <a:xfrm>
            <a:off x="1447443" y="3365747"/>
            <a:ext cx="357830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Vehículo NQR 6 estibas.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El punto visible para estos vehículos son sus laterales próximos a no mas de 3 metros de distancia, manteniendo la comunicación conductor auxiliar.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Punto visible frontal con vehículo apagado o neutro dado a la altura del vehículo.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EBFAFF3D-C282-5F59-2A7E-D162064475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8896" y="4449893"/>
            <a:ext cx="431482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96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Protocolo de reversa y </a:t>
            </a:r>
            <a:r>
              <a:rPr lang="es-MX" sz="4400" b="1" dirty="0">
                <a:solidFill>
                  <a:srgbClr val="FFC000"/>
                </a:solidFill>
                <a:latin typeface="Gilroy"/>
                <a:cs typeface="Calibri"/>
              </a:rPr>
              <a:t>auxiliar paletero.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07BA8FE-93B9-869E-EEA3-14A78D26D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11"/>
          <a:stretch/>
        </p:blipFill>
        <p:spPr>
          <a:xfrm>
            <a:off x="0" y="3272522"/>
            <a:ext cx="2650764" cy="3485541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85DDF8DA-C1E9-367A-8B28-3523753E3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75388" y="1183452"/>
            <a:ext cx="4419600" cy="218229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256DC9F-6B0A-6565-D791-E0CDEE49953F}"/>
              </a:ext>
            </a:extLst>
          </p:cNvPr>
          <p:cNvSpPr txBox="1"/>
          <p:nvPr/>
        </p:nvSpPr>
        <p:spPr>
          <a:xfrm>
            <a:off x="457200" y="1755676"/>
            <a:ext cx="35783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Dentro de las labores de reversa y paletero te damos algunos ejemplos.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F10FC92-BF36-E86E-6321-D1620A106DA8}"/>
              </a:ext>
            </a:extLst>
          </p:cNvPr>
          <p:cNvSpPr txBox="1"/>
          <p:nvPr/>
        </p:nvSpPr>
        <p:spPr>
          <a:xfrm>
            <a:off x="7947625" y="1266317"/>
            <a:ext cx="40689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400" b="1" i="0" u="none" strike="noStrike" kern="0" cap="none" spc="-42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sym typeface="Canela Bold"/>
              </a:rPr>
              <a:t>Recuerde alinear las temáticas a las necesidades de su operación.</a:t>
            </a:r>
            <a:endParaRPr lang="es-ES" sz="1400" b="1" spc="-42" dirty="0">
              <a:solidFill>
                <a:srgbClr val="FF0000"/>
              </a:solidFill>
              <a:latin typeface="Comic Sans MS" panose="030F0702030302020204" pitchFamily="66" charset="0"/>
              <a:sym typeface="Canela Bold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50B89C0-7FEE-1671-E796-6FF3E7B3C7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46"/>
          <a:stretch/>
        </p:blipFill>
        <p:spPr>
          <a:xfrm>
            <a:off x="5456517" y="1034678"/>
            <a:ext cx="2140497" cy="990856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C7AD4C7-2023-8D3B-A8F0-77CED98FC195}"/>
              </a:ext>
            </a:extLst>
          </p:cNvPr>
          <p:cNvSpPr txBox="1"/>
          <p:nvPr/>
        </p:nvSpPr>
        <p:spPr>
          <a:xfrm>
            <a:off x="1325382" y="3272522"/>
            <a:ext cx="357830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Vehículo internacional 10 estibas.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El punto visible para estos vehículos son sus laterales próximos a no mas de 3 metros de distancia, manteniendo la comunicación conductor auxiliar.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Puntos frontales y traseros no cuenta con visibilidad ni interacción.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0B9B440-CD9D-9675-E566-9706A50A9B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3691" y="2046005"/>
            <a:ext cx="3823300" cy="222814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0AEAF7F-566A-282C-25E8-38584971D31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42" t="4935"/>
          <a:stretch/>
        </p:blipFill>
        <p:spPr>
          <a:xfrm>
            <a:off x="7947625" y="4290756"/>
            <a:ext cx="3827367" cy="255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60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Protocolo de reversa y </a:t>
            </a:r>
            <a:r>
              <a:rPr lang="es-MX" sz="4400" b="1" dirty="0">
                <a:solidFill>
                  <a:srgbClr val="FFC000"/>
                </a:solidFill>
                <a:latin typeface="Gilroy"/>
                <a:cs typeface="Calibri"/>
              </a:rPr>
              <a:t>auxiliar paletero.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07BA8FE-93B9-869E-EEA3-14A78D26D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11"/>
          <a:stretch/>
        </p:blipFill>
        <p:spPr>
          <a:xfrm>
            <a:off x="0" y="3272522"/>
            <a:ext cx="2650764" cy="3485541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85DDF8DA-C1E9-367A-8B28-3523753E3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75388" y="1183452"/>
            <a:ext cx="4419600" cy="218229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256DC9F-6B0A-6565-D791-E0CDEE49953F}"/>
              </a:ext>
            </a:extLst>
          </p:cNvPr>
          <p:cNvSpPr txBox="1"/>
          <p:nvPr/>
        </p:nvSpPr>
        <p:spPr>
          <a:xfrm>
            <a:off x="457200" y="1755676"/>
            <a:ext cx="35783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Dentro de las labores de reversa y paletero te damos algunos ejemplos.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F10FC92-BF36-E86E-6321-D1620A106DA8}"/>
              </a:ext>
            </a:extLst>
          </p:cNvPr>
          <p:cNvSpPr txBox="1"/>
          <p:nvPr/>
        </p:nvSpPr>
        <p:spPr>
          <a:xfrm>
            <a:off x="7947625" y="1266317"/>
            <a:ext cx="40689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400" b="1" i="0" u="none" strike="noStrike" kern="0" cap="none" spc="-42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sym typeface="Canela Bold"/>
              </a:rPr>
              <a:t>Recuerde alinear las temáticas a las necesidades de su operación.</a:t>
            </a:r>
            <a:endParaRPr lang="es-ES" sz="1400" b="1" spc="-42" dirty="0">
              <a:solidFill>
                <a:srgbClr val="FF0000"/>
              </a:solidFill>
              <a:latin typeface="Comic Sans MS" panose="030F0702030302020204" pitchFamily="66" charset="0"/>
              <a:sym typeface="Canela Bold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50B89C0-7FEE-1671-E796-6FF3E7B3C7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46"/>
          <a:stretch/>
        </p:blipFill>
        <p:spPr>
          <a:xfrm>
            <a:off x="5456517" y="1034678"/>
            <a:ext cx="2140497" cy="990856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C7AD4C7-2023-8D3B-A8F0-77CED98FC195}"/>
              </a:ext>
            </a:extLst>
          </p:cNvPr>
          <p:cNvSpPr txBox="1"/>
          <p:nvPr/>
        </p:nvSpPr>
        <p:spPr>
          <a:xfrm>
            <a:off x="1325382" y="3272522"/>
            <a:ext cx="357830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Vehículo Kangoo.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El punto visible para estos vehículos son sus laterales próximos a no mas de 3 metros de distancia, manteniendo la comunicación conductor auxiliar.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Puntos frontales y traseros no cuenta con visibilidad ni interacción.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8F381A2-D915-8D37-248C-2025572132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9461" y="2295835"/>
            <a:ext cx="4457700" cy="2286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AAD9C8F-D393-E9F2-D55E-AED3888FC77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35"/>
          <a:stretch/>
        </p:blipFill>
        <p:spPr>
          <a:xfrm>
            <a:off x="5627041" y="4581835"/>
            <a:ext cx="3322539" cy="213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43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Protocolo de reversa y </a:t>
            </a:r>
            <a:r>
              <a:rPr lang="es-MX" sz="4400" b="1" dirty="0">
                <a:solidFill>
                  <a:srgbClr val="FFC000"/>
                </a:solidFill>
                <a:latin typeface="Gilroy"/>
                <a:cs typeface="Calibri"/>
              </a:rPr>
              <a:t>auxiliar paletero.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07BA8FE-93B9-869E-EEA3-14A78D26D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11"/>
          <a:stretch/>
        </p:blipFill>
        <p:spPr>
          <a:xfrm>
            <a:off x="0" y="3272522"/>
            <a:ext cx="2650764" cy="3485541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85DDF8DA-C1E9-367A-8B28-3523753E3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75388" y="1183452"/>
            <a:ext cx="4419600" cy="218229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256DC9F-6B0A-6565-D791-E0CDEE49953F}"/>
              </a:ext>
            </a:extLst>
          </p:cNvPr>
          <p:cNvSpPr txBox="1"/>
          <p:nvPr/>
        </p:nvSpPr>
        <p:spPr>
          <a:xfrm>
            <a:off x="457200" y="1755676"/>
            <a:ext cx="35783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Dentro de las labores de reversa y paletero te damos algunos ejemplos.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F10FC92-BF36-E86E-6321-D1620A106DA8}"/>
              </a:ext>
            </a:extLst>
          </p:cNvPr>
          <p:cNvSpPr txBox="1"/>
          <p:nvPr/>
        </p:nvSpPr>
        <p:spPr>
          <a:xfrm>
            <a:off x="7947625" y="1266317"/>
            <a:ext cx="40689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400" b="1" i="0" u="none" strike="noStrike" kern="0" cap="none" spc="-42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sym typeface="Canela Bold"/>
              </a:rPr>
              <a:t>Recuerde alinear las temáticas a las necesidades de su operación.</a:t>
            </a:r>
            <a:endParaRPr lang="es-ES" sz="1400" b="1" spc="-42" dirty="0">
              <a:solidFill>
                <a:srgbClr val="FF0000"/>
              </a:solidFill>
              <a:latin typeface="Comic Sans MS" panose="030F0702030302020204" pitchFamily="66" charset="0"/>
              <a:sym typeface="Canela Bold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50B89C0-7FEE-1671-E796-6FF3E7B3C7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46"/>
          <a:stretch/>
        </p:blipFill>
        <p:spPr>
          <a:xfrm>
            <a:off x="5456517" y="1034678"/>
            <a:ext cx="2140497" cy="990856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C7AD4C7-2023-8D3B-A8F0-77CED98FC195}"/>
              </a:ext>
            </a:extLst>
          </p:cNvPr>
          <p:cNvSpPr txBox="1"/>
          <p:nvPr/>
        </p:nvSpPr>
        <p:spPr>
          <a:xfrm>
            <a:off x="1325382" y="3272522"/>
            <a:ext cx="3578309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Vehículo fvr</a:t>
            </a:r>
            <a:r>
              <a:rPr lang="es-CO" sz="1400" b="1" kern="1200" dirty="0">
                <a:solidFill>
                  <a:prstClr val="black"/>
                </a:solidFill>
                <a:latin typeface="Comic Sans MS"/>
                <a:ea typeface="+mn-ea"/>
                <a:cs typeface="+mn-cs"/>
              </a:rPr>
              <a:t> 12 estibas.</a:t>
            </a: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El punto visible para estos vehículos son sus laterales próximos a no </a:t>
            </a:r>
            <a:r>
              <a:rPr lang="es-CO" sz="1400" kern="1200" dirty="0">
                <a:solidFill>
                  <a:prstClr val="black"/>
                </a:solidFill>
                <a:latin typeface="Comic Sans MS"/>
                <a:ea typeface="+mn-ea"/>
                <a:cs typeface="+mn-cs"/>
              </a:rPr>
              <a:t>más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de 3 metros de distancia, manteniendo la comunicación </a:t>
            </a:r>
            <a:r>
              <a:rPr lang="es-CO" sz="1400" kern="1200" dirty="0">
                <a:solidFill>
                  <a:prstClr val="black"/>
                </a:solidFill>
                <a:latin typeface="Comic Sans MS"/>
                <a:ea typeface="+mn-ea"/>
                <a:cs typeface="+mn-cs"/>
              </a:rPr>
              <a:t>conductor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auxiliar.</a:t>
            </a:r>
            <a:endParaRPr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Puntos frontales y traseros no cuenta con visibilidad ni interacción.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41F7BD-6756-9433-1F60-EB5AEB242D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8511" y="2098254"/>
            <a:ext cx="4419600" cy="247244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09FB9A5-AEE1-E1C4-72F7-D6D360DAF8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3630" y="4563199"/>
            <a:ext cx="3476008" cy="214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07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Dinámica: La silla pare y siga.</a:t>
            </a:r>
            <a:endParaRPr lang="es-MX" sz="4400" b="1" dirty="0">
              <a:solidFill>
                <a:srgbClr val="FFC000"/>
              </a:solidFill>
              <a:latin typeface="Gilroy"/>
              <a:cs typeface="Calibri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4932E5A-FE93-8800-5935-4F2C4909AB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686" y="5350480"/>
            <a:ext cx="1232314" cy="123231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F474E79-59F6-34E9-BA25-39DEA12F77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908" y="5350481"/>
            <a:ext cx="1341292" cy="123231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50B89C0-7FEE-1671-E796-6FF3E7B3C7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46"/>
          <a:stretch/>
        </p:blipFill>
        <p:spPr>
          <a:xfrm>
            <a:off x="7935937" y="4802901"/>
            <a:ext cx="3969297" cy="183742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E2A13E1-F341-C722-3253-A872034C260E}"/>
              </a:ext>
            </a:extLst>
          </p:cNvPr>
          <p:cNvSpPr txBox="1"/>
          <p:nvPr/>
        </p:nvSpPr>
        <p:spPr>
          <a:xfrm>
            <a:off x="231647" y="1010229"/>
            <a:ext cx="9067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i="0" u="none" strike="noStrike" dirty="0">
                <a:solidFill>
                  <a:srgbClr val="000000"/>
                </a:solidFill>
                <a:effectLst/>
                <a:latin typeface="Azo Sans"/>
              </a:rPr>
              <a:t>Descripción: </a:t>
            </a:r>
          </a:p>
          <a:p>
            <a:r>
              <a:rPr lang="es-ES" sz="2000" dirty="0">
                <a:solidFill>
                  <a:srgbClr val="000000"/>
                </a:solidFill>
                <a:latin typeface="Azo Sans"/>
              </a:rPr>
              <a:t>Una vez indicado el tema, ubique 5 sillas con espaldas juntas formando un circulo e indique al personal (En mayor cantidad que las sillas ejemplo 7 personas en este caso) que deben girar al tiempo alrededor de las sillas, apóyese con música de ser posible para dinamizar la actividad, adicional indique a uno de los participantes que haga las veces de paletero en la dinámica, una vez que este moderador gire la paleta e indique PARE todos los que están girando deben lograr ubicarse cada uno en una silla y así cuando la paleta indique SIGA deben seguir girando, se sacara una silla a medida que salgan personas para lograr 1 ganador en una silla.</a:t>
            </a:r>
          </a:p>
          <a:p>
            <a:endParaRPr lang="es-ES" sz="2000" dirty="0">
              <a:solidFill>
                <a:srgbClr val="000000"/>
              </a:solidFill>
              <a:latin typeface="Azo Sans"/>
            </a:endParaRPr>
          </a:p>
          <a:p>
            <a:r>
              <a:rPr lang="es-ES" sz="2000" dirty="0">
                <a:solidFill>
                  <a:srgbClr val="000000"/>
                </a:solidFill>
                <a:latin typeface="Azo Sans"/>
              </a:rPr>
              <a:t>El objetivo es medir la atención que tiene el equipo frente a las señales del </a:t>
            </a:r>
            <a:r>
              <a:rPr lang="es-ES" sz="2000" dirty="0" err="1">
                <a:solidFill>
                  <a:srgbClr val="000000"/>
                </a:solidFill>
                <a:latin typeface="Azo Sans"/>
              </a:rPr>
              <a:t>aux</a:t>
            </a:r>
            <a:r>
              <a:rPr lang="es-ES" sz="2000" dirty="0">
                <a:solidFill>
                  <a:srgbClr val="000000"/>
                </a:solidFill>
                <a:latin typeface="Azo Sans"/>
              </a:rPr>
              <a:t> paletero.</a:t>
            </a:r>
            <a:endParaRPr lang="es-ES" sz="3200" dirty="0"/>
          </a:p>
        </p:txBody>
      </p:sp>
      <p:pic>
        <p:nvPicPr>
          <p:cNvPr id="10242" name="Picture 2" descr="2.500.100+ Musica Fotografías de stock, fotos e imágenes ...">
            <a:extLst>
              <a:ext uri="{FF2B5EF4-FFF2-40B4-BE49-F238E27FC236}">
                <a16:creationId xmlns:a16="http://schemas.microsoft.com/office/drawing/2014/main" id="{45A0ED2F-B741-9B0F-95DB-A0B7CBDF3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643251"/>
            <a:ext cx="2590800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A8521D7-0695-4665-3A8A-32FA7B39A0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3070" y="1701457"/>
            <a:ext cx="1430655" cy="221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34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Protocolo carga y descarga.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07BA8FE-93B9-869E-EEA3-14A78D26D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11"/>
          <a:stretch/>
        </p:blipFill>
        <p:spPr>
          <a:xfrm>
            <a:off x="0" y="3272522"/>
            <a:ext cx="2650764" cy="3485541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85DDF8DA-C1E9-367A-8B28-3523753E3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75388" y="1183452"/>
            <a:ext cx="4419600" cy="218229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256DC9F-6B0A-6565-D791-E0CDEE49953F}"/>
              </a:ext>
            </a:extLst>
          </p:cNvPr>
          <p:cNvSpPr txBox="1"/>
          <p:nvPr/>
        </p:nvSpPr>
        <p:spPr>
          <a:xfrm>
            <a:off x="448270" y="1689823"/>
            <a:ext cx="357830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 el proceso que se realiza con vehículos T1 y T2, consiste en el descargue del producto a bodega y el cargue de los elementos de devolución al vehículo.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B352222-0800-CF32-840D-BE883709BE48}"/>
              </a:ext>
            </a:extLst>
          </p:cNvPr>
          <p:cNvSpPr txBox="1"/>
          <p:nvPr/>
        </p:nvSpPr>
        <p:spPr>
          <a:xfrm>
            <a:off x="4594988" y="1792178"/>
            <a:ext cx="35783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Este proceso se lleva acabo dentro de una zona llamada </a:t>
            </a: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red </a:t>
            </a:r>
            <a:r>
              <a:rPr kumimoji="0" lang="es-CO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zone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la cual se encuentra en los patios de maniobras de los centros de distribución.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29EA2A9-DC58-E43B-9459-788C72C56E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471"/>
          <a:stretch/>
        </p:blipFill>
        <p:spPr>
          <a:xfrm>
            <a:off x="8305800" y="1473360"/>
            <a:ext cx="2650764" cy="150441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3B07EC8-2086-26ED-9D49-BC484A0E4722}"/>
              </a:ext>
            </a:extLst>
          </p:cNvPr>
          <p:cNvSpPr txBox="1"/>
          <p:nvPr/>
        </p:nvSpPr>
        <p:spPr>
          <a:xfrm>
            <a:off x="2486707" y="3317296"/>
            <a:ext cx="681274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Este proceso consta de unos pasos básicos de seguridad para garantizar que la segregación hombre y maquina no se de y adicional evitar accidentes relacionados: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Inducción de seguridad del conductor.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Ingreso del conductor al cd.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Parqueo del vehículo dentro de la red </a:t>
            </a:r>
            <a:r>
              <a:rPr kumimoji="0" lang="es-C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zone</a:t>
            </a:r>
            <a:r>
              <a:rPr lang="es-CO" sz="1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Control de llaves (Por montacarguistas).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Protocolo de bloqueo (Traba ruedas y panorámico)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Proceso de carga y descarga del producto.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Retiro de protocolo de bloqueo.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Control de llaves(Entregada por montacarguistas.)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Salida del vehículo del cd.</a:t>
            </a:r>
          </a:p>
        </p:txBody>
      </p:sp>
      <p:pic>
        <p:nvPicPr>
          <p:cNvPr id="20" name="Picture 15">
            <a:extLst>
              <a:ext uri="{FF2B5EF4-FFF2-40B4-BE49-F238E27FC236}">
                <a16:creationId xmlns:a16="http://schemas.microsoft.com/office/drawing/2014/main" id="{222C6A2E-20B6-FEF6-A972-B526AC50044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r="10504"/>
          <a:stretch/>
        </p:blipFill>
        <p:spPr>
          <a:xfrm flipH="1">
            <a:off x="9311573" y="4359523"/>
            <a:ext cx="2003595" cy="205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86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Protocolo carga y descarga.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07BA8FE-93B9-869E-EEA3-14A78D26D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11"/>
          <a:stretch/>
        </p:blipFill>
        <p:spPr>
          <a:xfrm>
            <a:off x="0" y="3272522"/>
            <a:ext cx="2650764" cy="3485541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85DDF8DA-C1E9-367A-8B28-3523753E3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75388" y="1183452"/>
            <a:ext cx="4419600" cy="218229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256DC9F-6B0A-6565-D791-E0CDEE49953F}"/>
              </a:ext>
            </a:extLst>
          </p:cNvPr>
          <p:cNvSpPr txBox="1"/>
          <p:nvPr/>
        </p:nvSpPr>
        <p:spPr>
          <a:xfrm>
            <a:off x="448270" y="1689823"/>
            <a:ext cx="35783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 continuación te indicamos protocolos de seguridad obligatorios que tenemos dentro de este proceso: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4BE628C-D869-8FB4-7A5F-FCF4045BFC12}"/>
              </a:ext>
            </a:extLst>
          </p:cNvPr>
          <p:cNvSpPr txBox="1"/>
          <p:nvPr/>
        </p:nvSpPr>
        <p:spPr>
          <a:xfrm>
            <a:off x="4587114" y="1426630"/>
            <a:ext cx="402348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Durante la atención simultanea de vehículos T1  se tienen en cuenta las siguientes reglas: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se realizaran maniobras del mismo costado del vehículo.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se realizaran maniobras frente con frente.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AE89F3B-4FAD-5AE2-9595-5230CAFB6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8198" y="1426630"/>
            <a:ext cx="3733800" cy="47148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624F5E3-E2A0-533D-9AB6-3F31AD174C06}"/>
              </a:ext>
            </a:extLst>
          </p:cNvPr>
          <p:cNvSpPr txBox="1"/>
          <p:nvPr/>
        </p:nvSpPr>
        <p:spPr>
          <a:xfrm>
            <a:off x="4857055" y="3522457"/>
            <a:ext cx="4023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El montacargas debe circular </a:t>
            </a:r>
            <a:r>
              <a:rPr lang="es-CO" sz="1400" b="1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por fuera 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de la </a:t>
            </a:r>
            <a:r>
              <a:rPr lang="es-CO" sz="1400" b="1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red </a:t>
            </a:r>
            <a:r>
              <a:rPr lang="es-CO" sz="1400" b="1" kern="1200" dirty="0" err="1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zone</a:t>
            </a:r>
            <a:r>
              <a:rPr lang="es-CO" sz="1400" b="1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al momento de acercarse al vehículo.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B7302EF-9372-AAC9-1429-D43B0F63CDD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192" r="11326"/>
          <a:stretch/>
        </p:blipFill>
        <p:spPr>
          <a:xfrm>
            <a:off x="5279397" y="4066373"/>
            <a:ext cx="3445236" cy="220980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8B8F8C3-13C8-9568-4EA7-575970B2D647}"/>
              </a:ext>
            </a:extLst>
          </p:cNvPr>
          <p:cNvSpPr txBox="1"/>
          <p:nvPr/>
        </p:nvSpPr>
        <p:spPr>
          <a:xfrm>
            <a:off x="1325382" y="3533439"/>
            <a:ext cx="35744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El bloqueo del </a:t>
            </a:r>
            <a:r>
              <a:rPr lang="es-CO" sz="1400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vehiculo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solo se retira </a:t>
            </a: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cuando se ha terminado 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la atención totalmente.</a:t>
            </a:r>
          </a:p>
        </p:txBody>
      </p:sp>
      <p:pic>
        <p:nvPicPr>
          <p:cNvPr id="20" name="Imagen 19" descr="Una camioneta estacionada al lado de un camión&#10;&#10;Descripción generada automáticamente con confianza media">
            <a:extLst>
              <a:ext uri="{FF2B5EF4-FFF2-40B4-BE49-F238E27FC236}">
                <a16:creationId xmlns:a16="http://schemas.microsoft.com/office/drawing/2014/main" id="{2930D7C2-EEC3-C21D-737B-4635345B9F7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r="27407" b="20802"/>
          <a:stretch/>
        </p:blipFill>
        <p:spPr>
          <a:xfrm>
            <a:off x="2539328" y="4389780"/>
            <a:ext cx="1802597" cy="188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8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1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futuro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1200" b="1" spc="-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más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motivos</a:t>
            </a:r>
            <a:r>
              <a:rPr sz="1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1200" b="1" spc="-2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1D24288-A7A9-2A9B-A2D4-9C8081C0D665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Dinámica: Obstáculos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E798B90-A896-CED2-30BD-D70D655C4576}"/>
              </a:ext>
            </a:extLst>
          </p:cNvPr>
          <p:cNvSpPr txBox="1"/>
          <p:nvPr/>
        </p:nvSpPr>
        <p:spPr>
          <a:xfrm>
            <a:off x="231647" y="1010229"/>
            <a:ext cx="90678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i="0" u="none" strike="noStrike" dirty="0">
                <a:solidFill>
                  <a:srgbClr val="000000"/>
                </a:solidFill>
                <a:effectLst/>
                <a:latin typeface="Azo Sans"/>
              </a:rPr>
              <a:t>Descripción: </a:t>
            </a:r>
          </a:p>
          <a:p>
            <a:r>
              <a:rPr lang="es-ES" sz="2000" dirty="0">
                <a:solidFill>
                  <a:srgbClr val="000000"/>
                </a:solidFill>
                <a:latin typeface="Azo Sans"/>
              </a:rPr>
              <a:t>Luego de socializar con el equipo el tema, diríjase al patio de maniobras y solicite a un conductor y un auxiliar paletero, organice obstáculos en el área con bombas de </a:t>
            </a:r>
            <a:r>
              <a:rPr lang="es-ES" sz="2000" dirty="0" err="1">
                <a:solidFill>
                  <a:srgbClr val="000000"/>
                </a:solidFill>
                <a:latin typeface="Azo Sans"/>
              </a:rPr>
              <a:t>latex</a:t>
            </a:r>
            <a:r>
              <a:rPr lang="es-ES" sz="2000" dirty="0">
                <a:solidFill>
                  <a:srgbClr val="000000"/>
                </a:solidFill>
                <a:latin typeface="Azo Sans"/>
              </a:rPr>
              <a:t> en sus extremos, el objetivo es que el conductor inicie reversa esquivando los obstáculos guiado por su auxiliar paletero y los retrovisores, si llega a estallar las bombas pierde el juego.</a:t>
            </a:r>
          </a:p>
          <a:p>
            <a:endParaRPr lang="es-ES" sz="2000" dirty="0">
              <a:solidFill>
                <a:srgbClr val="000000"/>
              </a:solidFill>
              <a:latin typeface="Azo Sans"/>
            </a:endParaRPr>
          </a:p>
          <a:p>
            <a:r>
              <a:rPr lang="es-ES" sz="2000" dirty="0">
                <a:solidFill>
                  <a:srgbClr val="000000"/>
                </a:solidFill>
                <a:latin typeface="Azo Sans"/>
              </a:rPr>
              <a:t>Solo puede ser guiado por su auxiliar.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9AD85BE-78F5-8475-7374-7C5D5173E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106" y="3145939"/>
            <a:ext cx="4495800" cy="336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409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Segregación hombre-maquina.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186A04-5DF5-5D0C-0E6D-8AEA1B6DD0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3505200"/>
            <a:ext cx="2058972" cy="3165761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14400" y="1166988"/>
            <a:ext cx="4419600" cy="218229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1219200" y="1621011"/>
            <a:ext cx="357830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 segregación hombre maquina consiste en el distanciamiento de seguridad que se debe mantener en relación con vehículos y el transito de los peatones en el centro de distribución.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2439972" y="3533808"/>
            <a:ext cx="50292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Reglas de la segregación hombre maquina: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Seguir los lineamientos de los pasos peatonales rojo y blanco donde se tiene en cuenta el paso de vehículos como preferencia.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que los vehículos estén encendidos suspender el transito o acercamiento a los mismos.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realizar transito de 2 vehículos de forma simultanea en el patio de maniobras.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Mantener una distancia mínima de 3 a 5 metros de maquinas encendidas o en movimiento (Maniobras de reversa por ejemplo).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Nunca subestime el espacio entre usted y el camión o FLT, seguro es mejor que confianza. </a:t>
            </a: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6AB191F8-5A55-5B51-06A8-6D924ABF96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2" y="1638878"/>
            <a:ext cx="1409122" cy="1409122"/>
          </a:xfrm>
          <a:prstGeom prst="rect">
            <a:avLst/>
          </a:prstGeom>
        </p:spPr>
      </p:pic>
      <p:pic>
        <p:nvPicPr>
          <p:cNvPr id="13" name="Imagen 12" descr="Imagen que contiene Icono&#10;&#10;Descripción generada automáticamente">
            <a:extLst>
              <a:ext uri="{FF2B5EF4-FFF2-40B4-BE49-F238E27FC236}">
                <a16:creationId xmlns:a16="http://schemas.microsoft.com/office/drawing/2014/main" id="{592C2C53-F125-A654-4348-AA86073686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50"/>
          <a:stretch/>
        </p:blipFill>
        <p:spPr>
          <a:xfrm>
            <a:off x="10363200" y="1527517"/>
            <a:ext cx="1586456" cy="1672883"/>
          </a:xfrm>
          <a:prstGeom prst="rect">
            <a:avLst/>
          </a:prstGeom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939D509B-C035-7089-6B22-B679BD75BE0F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8267124" y="2343439"/>
            <a:ext cx="2096076" cy="2052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>
            <a:extLst>
              <a:ext uri="{FF2B5EF4-FFF2-40B4-BE49-F238E27FC236}">
                <a16:creationId xmlns:a16="http://schemas.microsoft.com/office/drawing/2014/main" id="{164CFAA5-DB70-7CFC-D9A1-6B1DD3BAD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5081" y="4527157"/>
            <a:ext cx="1403319" cy="1797443"/>
          </a:xfrm>
          <a:prstGeom prst="rect">
            <a:avLst/>
          </a:prstGeom>
        </p:spPr>
      </p:pic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92F07721-ECA7-2002-ADAD-44045B1792B9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7562563" y="3048000"/>
            <a:ext cx="1794178" cy="147915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837E9D54-063B-1D75-8C80-399C5A64A026}"/>
              </a:ext>
            </a:extLst>
          </p:cNvPr>
          <p:cNvCxnSpPr>
            <a:cxnSpLocks/>
            <a:stCxn id="13" idx="2"/>
            <a:endCxn id="17" idx="0"/>
          </p:cNvCxnSpPr>
          <p:nvPr/>
        </p:nvCxnSpPr>
        <p:spPr>
          <a:xfrm flipH="1">
            <a:off x="9356741" y="3200400"/>
            <a:ext cx="1799687" cy="132675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C60D190-E47E-CE36-A8DA-EDD5336EAA8D}"/>
              </a:ext>
            </a:extLst>
          </p:cNvPr>
          <p:cNvSpPr txBox="1"/>
          <p:nvPr/>
        </p:nvSpPr>
        <p:spPr>
          <a:xfrm>
            <a:off x="8853265" y="1878102"/>
            <a:ext cx="1403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B050"/>
                </a:solidFill>
              </a:rPr>
              <a:t>3-5 </a:t>
            </a:r>
            <a:r>
              <a:rPr lang="es-CO" b="1" dirty="0" err="1">
                <a:solidFill>
                  <a:srgbClr val="00B050"/>
                </a:solidFill>
              </a:rPr>
              <a:t>Mts</a:t>
            </a:r>
            <a:r>
              <a:rPr lang="es-CO" b="1" dirty="0">
                <a:solidFill>
                  <a:srgbClr val="00B050"/>
                </a:solidFill>
              </a:rPr>
              <a:t>.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6699271-0EEA-B947-7F1D-4CC2719D6745}"/>
              </a:ext>
            </a:extLst>
          </p:cNvPr>
          <p:cNvSpPr txBox="1"/>
          <p:nvPr/>
        </p:nvSpPr>
        <p:spPr>
          <a:xfrm>
            <a:off x="10433424" y="3602912"/>
            <a:ext cx="1403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B050"/>
                </a:solidFill>
              </a:rPr>
              <a:t>3-5 </a:t>
            </a:r>
            <a:r>
              <a:rPr lang="es-CO" b="1" dirty="0" err="1">
                <a:solidFill>
                  <a:srgbClr val="00B050"/>
                </a:solidFill>
              </a:rPr>
              <a:t>Mts</a:t>
            </a:r>
            <a:r>
              <a:rPr lang="es-CO" b="1" dirty="0">
                <a:solidFill>
                  <a:srgbClr val="00B050"/>
                </a:solidFill>
              </a:rPr>
              <a:t>.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BC58258-1686-1117-A11C-DA8BFD566572}"/>
              </a:ext>
            </a:extLst>
          </p:cNvPr>
          <p:cNvSpPr txBox="1"/>
          <p:nvPr/>
        </p:nvSpPr>
        <p:spPr>
          <a:xfrm>
            <a:off x="7602592" y="3815805"/>
            <a:ext cx="1403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B050"/>
                </a:solidFill>
              </a:rPr>
              <a:t>3-5 </a:t>
            </a:r>
            <a:r>
              <a:rPr lang="es-CO" b="1" dirty="0" err="1">
                <a:solidFill>
                  <a:srgbClr val="00B050"/>
                </a:solidFill>
              </a:rPr>
              <a:t>Mts</a:t>
            </a:r>
            <a:r>
              <a:rPr lang="es-CO" b="1" dirty="0">
                <a:solidFill>
                  <a:srgbClr val="00B050"/>
                </a:solidFill>
              </a:rPr>
              <a:t>.</a:t>
            </a:r>
            <a:endParaRPr lang="es-E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87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Segregación hombre-maquina.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186A04-5DF5-5D0C-0E6D-8AEA1B6DD0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3505200"/>
            <a:ext cx="2058972" cy="3165761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14400" y="1166988"/>
            <a:ext cx="4419600" cy="218229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1231883" y="1744353"/>
            <a:ext cx="35783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Tenga en cuen</a:t>
            </a:r>
            <a:r>
              <a:rPr lang="es-CO" sz="1400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ta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que no todos los espacios cuentan con segregación fija, utilice herramientas como segregaciones móviles o maletines…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6886137" y="1621011"/>
            <a:ext cx="50292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Barreras de segregación Hombre –Maquina: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noProof="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 realizar labores en patio fuera de</a:t>
            </a: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s-CO" sz="1400" b="1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layout</a:t>
            </a: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o fuera de las segregaciones fijas debe tener en cuenta: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Utilice segregaciones móviles para encerrar el área de trabajo e indique al montacargas que usted está en esa área.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Lleve consigo la segregación móvil hacia los espacios donde requiera realizar labores con transito de vehículos cercanos.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Realice un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a inspección 360 antes, durante y después de utilizar la segregación móvil.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salga de la segregación móvil para realizar las tareas sin antes validar el área despejada de vehículos y maquinas</a:t>
            </a: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6CBE6FC-BE43-A783-879D-28436E90EA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56" b="17317"/>
          <a:stretch/>
        </p:blipFill>
        <p:spPr>
          <a:xfrm>
            <a:off x="2589228" y="3349283"/>
            <a:ext cx="2041254" cy="15314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3397431-F276-1C78-EB67-B11B8EBFCD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3637"/>
          <a:stretch/>
        </p:blipFill>
        <p:spPr>
          <a:xfrm>
            <a:off x="2552543" y="5025406"/>
            <a:ext cx="2143084" cy="145810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3ACAC24-1DAB-C1DF-58C4-68CA526925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8198" y="3652802"/>
            <a:ext cx="2133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66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Dinámica: Tingo, Tango, Pregunta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BD9E21D-4FDB-67D8-A2DF-08EB20A25AD8}"/>
              </a:ext>
            </a:extLst>
          </p:cNvPr>
          <p:cNvSpPr txBox="1"/>
          <p:nvPr/>
        </p:nvSpPr>
        <p:spPr>
          <a:xfrm>
            <a:off x="231647" y="1010229"/>
            <a:ext cx="90678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i="0" u="none" strike="noStrike" dirty="0">
                <a:solidFill>
                  <a:srgbClr val="000000"/>
                </a:solidFill>
                <a:effectLst/>
                <a:latin typeface="Azo Sans"/>
              </a:rPr>
              <a:t>Descripción: </a:t>
            </a:r>
          </a:p>
          <a:p>
            <a:r>
              <a:rPr lang="es-ES" sz="2000" dirty="0">
                <a:solidFill>
                  <a:srgbClr val="000000"/>
                </a:solidFill>
                <a:latin typeface="Azo Sans"/>
              </a:rPr>
              <a:t>Luego de socializar con el equipo el tema, haga una ronda con el equipo y utilice una pelota o un elemento fácil de pasar, el moderador de la capacitación da la espalda al grupo e inicia a cantar tingo, tingo, tingo repetidas ocasiones, al decir tango la persona que tenga la pelota en las manos debe responder preguntas asociadas al tema de segregación H-M y penitencias en caso de respuestas erradas.</a:t>
            </a:r>
          </a:p>
          <a:p>
            <a:endParaRPr lang="es-ES" sz="2000" dirty="0">
              <a:solidFill>
                <a:srgbClr val="000000"/>
              </a:solidFill>
              <a:latin typeface="Azo Sans"/>
            </a:endParaRPr>
          </a:p>
          <a:p>
            <a:r>
              <a:rPr lang="es-ES" sz="2000" dirty="0">
                <a:solidFill>
                  <a:srgbClr val="000000"/>
                </a:solidFill>
                <a:latin typeface="Azo Sans"/>
              </a:rPr>
              <a:t>El objetivo es retroalimentar a los colaboradores con su interpretación de conceptos.</a:t>
            </a:r>
          </a:p>
        </p:txBody>
      </p:sp>
      <p:pic>
        <p:nvPicPr>
          <p:cNvPr id="11266" name="Picture 2" descr="260+ Rondas Infantiles Fotografías de stock, fotos e imágenes libres de  derechos - iStock | Rondas deportivas">
            <a:extLst>
              <a:ext uri="{FF2B5EF4-FFF2-40B4-BE49-F238E27FC236}">
                <a16:creationId xmlns:a16="http://schemas.microsoft.com/office/drawing/2014/main" id="{EB5B4C26-B2E1-7AC4-2CA4-B95E6F077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53468"/>
            <a:ext cx="4191000" cy="278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728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Uso de transpaletas manuales.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01146" y="1103952"/>
            <a:ext cx="4419600" cy="218229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789109" y="1661268"/>
            <a:ext cx="35783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Son una herramienta de recorridos cortos de elevación de productos o materiales, se usa para el traslado horizontal de elementos sobre </a:t>
            </a: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palets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6901948" y="961060"/>
            <a:ext cx="50292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Instrucciones de uso: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noProof="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 realizar labores con transpaletas tener en cuenta los siguientes pasos de seguridad.</a:t>
            </a:r>
            <a:endParaRPr lang="es-CO" sz="14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Realice el </a:t>
            </a:r>
            <a:r>
              <a:rPr lang="es-CO" sz="1400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checklist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pre operacional para validar el estado.(Validar peso máximo)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Mantenga una postura ergonómica durante el uso de la herramienta.</a:t>
            </a: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sobredimensione la capacidad máxima de la herramienta.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Revise siempre con 360 el área donde se descargara el material transportado para evitar atrapamientos.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Revise que la superficie de traslado este en buenas condiciones.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ubique la herramienta en el área asignada.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Hale de la herramienta para minimizar la fuerza realizada por el cuerpo.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1A4F232-EAFA-945D-B7BB-E583D78C5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02142"/>
            <a:ext cx="1556225" cy="334478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A1690E3-5F9F-7BDA-C396-BCC362DCD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548" y="1169839"/>
            <a:ext cx="1620415" cy="156194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910509E-7986-DD82-2A50-3B304C7B925B}"/>
              </a:ext>
            </a:extLst>
          </p:cNvPr>
          <p:cNvSpPr txBox="1"/>
          <p:nvPr/>
        </p:nvSpPr>
        <p:spPr>
          <a:xfrm>
            <a:off x="1778390" y="5419207"/>
            <a:ext cx="57912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latin typeface="Comic Sans MS" panose="030F0702030302020204" pitchFamily="66" charset="0"/>
              </a:rPr>
              <a:t>Video de apoyo: </a:t>
            </a:r>
            <a:r>
              <a:rPr lang="es-ES" sz="1600" dirty="0">
                <a:latin typeface="Comic Sans MS" panose="030F0702030302020204" pitchFamily="66" charset="0"/>
                <a:hlinkClick r:id="rId5"/>
              </a:rPr>
              <a:t>https://www.youtube.com/watch?v=3uYgNJtVmnA</a:t>
            </a:r>
            <a:endParaRPr lang="es-ES" sz="1600" dirty="0">
              <a:latin typeface="Comic Sans MS" panose="030F0702030302020204" pitchFamily="66" charset="0"/>
            </a:endParaRPr>
          </a:p>
          <a:p>
            <a:endParaRPr lang="es-ES" sz="1600" dirty="0">
              <a:latin typeface="Comic Sans MS" panose="030F0702030302020204" pitchFamily="66" charset="0"/>
            </a:endParaRPr>
          </a:p>
          <a:p>
            <a:r>
              <a:rPr lang="es-ES" sz="1600" dirty="0">
                <a:latin typeface="Comic Sans MS" panose="030F0702030302020204" pitchFamily="66" charset="0"/>
                <a:hlinkClick r:id="rId6"/>
              </a:rPr>
              <a:t>https://www.youtube.com/watch?v=F_jWkGkUVpo</a:t>
            </a:r>
            <a:endParaRPr lang="es-ES" sz="1600" dirty="0">
              <a:latin typeface="Comic Sans MS" panose="030F0702030302020204" pitchFamily="66" charset="0"/>
            </a:endParaRPr>
          </a:p>
          <a:p>
            <a:endParaRPr lang="es-ES" sz="1600" dirty="0">
              <a:latin typeface="Comic Sans MS" panose="030F0702030302020204" pitchFamily="66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FD82CE2-15EA-2BF8-E4F4-7693788227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7780" y="3571754"/>
            <a:ext cx="4794167" cy="156194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7C784E0-F0F4-ABF3-FDF7-C2AEB20118DA}"/>
              </a:ext>
            </a:extLst>
          </p:cNvPr>
          <p:cNvSpPr txBox="1"/>
          <p:nvPr/>
        </p:nvSpPr>
        <p:spPr>
          <a:xfrm>
            <a:off x="4677995" y="2807719"/>
            <a:ext cx="25291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Recuerde aterrizar las recomendaciones  a las necesidades de su cd.</a:t>
            </a:r>
          </a:p>
        </p:txBody>
      </p:sp>
    </p:spTree>
    <p:extLst>
      <p:ext uri="{BB962C8B-B14F-4D97-AF65-F5344CB8AC3E}">
        <p14:creationId xmlns:p14="http://schemas.microsoft.com/office/powerpoint/2010/main" val="819655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Uso de transpaletas eléctricas.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01146" y="1103952"/>
            <a:ext cx="4419600" cy="218229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789109" y="1661268"/>
            <a:ext cx="35783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0" i="0" dirty="0">
                <a:solidFill>
                  <a:srgbClr val="041E42"/>
                </a:solidFill>
                <a:effectLst/>
                <a:latin typeface="Roboto" panose="02000000000000000000" pitchFamily="2" charset="0"/>
              </a:rPr>
              <a:t>Es una máquina que se utiliza para transportar y elevar paletas/productos con mayores recorridos parte a parte con la guía de un operador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6906066" y="838200"/>
            <a:ext cx="50292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Instrucciones de uso: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noProof="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 realizar labores con transpaletas tener en cuenta los siguientes pasos de seguridad.</a:t>
            </a:r>
            <a:endParaRPr lang="es-CO" sz="14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Realice el </a:t>
            </a:r>
            <a:r>
              <a:rPr lang="es-CO" sz="1400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checklist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pre operacional para validar el estado.(Pantallas y controles)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Mantenga visibilidad constante al frente de la herramienta.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utilice el elemento con velocidad si lleva carga en traslado.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Revise siempre con 360 el área donde se descargara el material transportado para evitar atrapamientos.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Revise que la superficie de traslado este en buenas condiciones.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ubique la herramienta en el área asignada.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Revise que en los espacios donde ubicara la carga : 0 personal peatón.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1A4F232-EAFA-945D-B7BB-E583D78C5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63" y="3508719"/>
            <a:ext cx="1556225" cy="334478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7CEC6B3-FB87-B24B-ADB5-4C64A32F5D2E}"/>
              </a:ext>
            </a:extLst>
          </p:cNvPr>
          <p:cNvSpPr txBox="1"/>
          <p:nvPr/>
        </p:nvSpPr>
        <p:spPr>
          <a:xfrm>
            <a:off x="1736332" y="6207174"/>
            <a:ext cx="6175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Comic Sans MS" panose="030F0702030302020204" pitchFamily="66" charset="0"/>
              </a:rPr>
              <a:t>Video de apoyo:</a:t>
            </a:r>
          </a:p>
          <a:p>
            <a:r>
              <a:rPr lang="es-ES" dirty="0">
                <a:latin typeface="Comic Sans MS" panose="030F0702030302020204" pitchFamily="66" charset="0"/>
              </a:rPr>
              <a:t>https://www.youtube.com/watch?v=zj5WWCFFV0w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595BC4-A7C9-0A0F-9942-FDE310926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173" y="3508719"/>
            <a:ext cx="3031523" cy="225742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E51044B-37A1-382F-5C47-CDA9CBEF357C}"/>
              </a:ext>
            </a:extLst>
          </p:cNvPr>
          <p:cNvSpPr txBox="1"/>
          <p:nvPr/>
        </p:nvSpPr>
        <p:spPr>
          <a:xfrm>
            <a:off x="1512931" y="4530285"/>
            <a:ext cx="25291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Recuerde aterrizar las recomendaciones  a las necesidades de su cd.</a:t>
            </a:r>
          </a:p>
        </p:txBody>
      </p:sp>
    </p:spTree>
    <p:extLst>
      <p:ext uri="{BB962C8B-B14F-4D97-AF65-F5344CB8AC3E}">
        <p14:creationId xmlns:p14="http://schemas.microsoft.com/office/powerpoint/2010/main" val="4014350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387991"/>
            <a:ext cx="120166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Dinámica: Sopa de letras.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8DB533B-57C8-3C05-8498-DBC23E4E6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461693"/>
              </p:ext>
            </p:extLst>
          </p:nvPr>
        </p:nvGraphicFramePr>
        <p:xfrm>
          <a:off x="3733800" y="1612506"/>
          <a:ext cx="7315200" cy="4355308"/>
        </p:xfrm>
        <a:graphic>
          <a:graphicData uri="http://schemas.openxmlformats.org/drawingml/2006/table">
            <a:tbl>
              <a:tblPr/>
              <a:tblGrid>
                <a:gridCol w="487680">
                  <a:extLst>
                    <a:ext uri="{9D8B030D-6E8A-4147-A177-3AD203B41FA5}">
                      <a16:colId xmlns:a16="http://schemas.microsoft.com/office/drawing/2014/main" val="2693830883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879927177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3665820677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198008254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429392818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3966372356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558142573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979598208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48615429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1428056718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1799499400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60442809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6851103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140453203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796562562"/>
                    </a:ext>
                  </a:extLst>
                </a:gridCol>
              </a:tblGrid>
              <a:tr h="33866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Ñ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574051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738082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440578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9177592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56464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Ñ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5463414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32809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305577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615660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535137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7042478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Ñ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244352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050425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3416516"/>
                  </a:ext>
                </a:extLst>
              </a:tr>
              <a:tr h="2869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23717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3548E3A3-8DCF-32AC-BA56-D92819DE7C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708091"/>
              </p:ext>
            </p:extLst>
          </p:nvPr>
        </p:nvGraphicFramePr>
        <p:xfrm>
          <a:off x="1371600" y="2203130"/>
          <a:ext cx="2120900" cy="3122295"/>
        </p:xfrm>
        <a:graphic>
          <a:graphicData uri="http://schemas.openxmlformats.org/drawingml/2006/table">
            <a:tbl>
              <a:tblPr/>
              <a:tblGrid>
                <a:gridCol w="2120900">
                  <a:extLst>
                    <a:ext uri="{9D8B030D-6E8A-4147-A177-3AD203B41FA5}">
                      <a16:colId xmlns:a16="http://schemas.microsoft.com/office/drawing/2014/main" val="99433303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Palabras.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2764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Inspección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9339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Buen estado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343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Traslado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0731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Materiales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9484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Velocidad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9020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Operador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5856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Segregación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9278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8634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Carga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8782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Palets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13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608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Riesgo de atropellamiento.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0460" y="985729"/>
            <a:ext cx="4419600" cy="218229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269629" y="1513709"/>
            <a:ext cx="35783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0" i="0" dirty="0">
                <a:solidFill>
                  <a:srgbClr val="041E42"/>
                </a:solidFill>
                <a:effectLst/>
                <a:latin typeface="Roboto" panose="02000000000000000000" pitchFamily="2" charset="0"/>
              </a:rPr>
              <a:t>Es el riesgo que tienen los colaboradores durante el traslado dentro del almacén y en patios, puede darse por factores como descuido o condiciones inseguras.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4491712" y="1107380"/>
            <a:ext cx="50292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500" b="1" kern="1200" noProof="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Al realizar labores en patio existen riesgos como:</a:t>
            </a:r>
            <a:r>
              <a:rPr kumimoji="0" lang="es-CO" sz="15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endParaRPr lang="es-CO" sz="15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Atropellamientos por vehículos o montacargas.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Choques entre vehículos o maquinas.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Cho</a:t>
            </a:r>
            <a:r>
              <a:rPr lang="es-CO" sz="1500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ques</a:t>
            </a: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contra elementos o productos en el patio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5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Y demás riesgos asociados al transito en patio de acuerdo a cada cd.</a:t>
            </a:r>
            <a:endParaRPr kumimoji="0" lang="es-CO" sz="15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5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07B2F2-DD81-8FE7-F946-782A2726F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46" y="3689977"/>
            <a:ext cx="3550912" cy="311036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DEBF63C-5D56-6281-5027-861F333A7DCF}"/>
              </a:ext>
            </a:extLst>
          </p:cNvPr>
          <p:cNvSpPr txBox="1"/>
          <p:nvPr/>
        </p:nvSpPr>
        <p:spPr>
          <a:xfrm>
            <a:off x="4491712" y="4397782"/>
            <a:ext cx="72618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500" b="1" kern="1200" noProof="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Recomendaciones de seguridad:</a:t>
            </a:r>
            <a:endParaRPr lang="es-CO" sz="15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Conserve la distancia de seguridad de 5 metros (Mínima 3 metros)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Respete el transito de acuerdo al </a:t>
            </a:r>
            <a:r>
              <a:rPr lang="es-CO" sz="1500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layout</a:t>
            </a: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y señales de los vehículos en patio.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Use segregaciones móviles cuando deba hacer labores en zonas no propias de la tarea.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manténgase atento a las señales de seguridad en el almacén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subestime la oportunidad de un “Paso rapidito”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4C76594-6B7F-59AA-B2C5-DD5C7608F9BB}"/>
              </a:ext>
            </a:extLst>
          </p:cNvPr>
          <p:cNvSpPr txBox="1"/>
          <p:nvPr/>
        </p:nvSpPr>
        <p:spPr>
          <a:xfrm>
            <a:off x="8029079" y="3197453"/>
            <a:ext cx="3886200" cy="523220"/>
          </a:xfrm>
          <a:custGeom>
            <a:avLst/>
            <a:gdLst>
              <a:gd name="connsiteX0" fmla="*/ 0 w 3886200"/>
              <a:gd name="connsiteY0" fmla="*/ 0 h 523220"/>
              <a:gd name="connsiteX1" fmla="*/ 516309 w 3886200"/>
              <a:gd name="connsiteY1" fmla="*/ 0 h 523220"/>
              <a:gd name="connsiteX2" fmla="*/ 954895 w 3886200"/>
              <a:gd name="connsiteY2" fmla="*/ 0 h 523220"/>
              <a:gd name="connsiteX3" fmla="*/ 1432342 w 3886200"/>
              <a:gd name="connsiteY3" fmla="*/ 0 h 523220"/>
              <a:gd name="connsiteX4" fmla="*/ 2026376 w 3886200"/>
              <a:gd name="connsiteY4" fmla="*/ 0 h 523220"/>
              <a:gd name="connsiteX5" fmla="*/ 2542685 w 3886200"/>
              <a:gd name="connsiteY5" fmla="*/ 0 h 523220"/>
              <a:gd name="connsiteX6" fmla="*/ 3020133 w 3886200"/>
              <a:gd name="connsiteY6" fmla="*/ 0 h 523220"/>
              <a:gd name="connsiteX7" fmla="*/ 3886200 w 3886200"/>
              <a:gd name="connsiteY7" fmla="*/ 0 h 523220"/>
              <a:gd name="connsiteX8" fmla="*/ 3886200 w 3886200"/>
              <a:gd name="connsiteY8" fmla="*/ 523220 h 523220"/>
              <a:gd name="connsiteX9" fmla="*/ 3331029 w 3886200"/>
              <a:gd name="connsiteY9" fmla="*/ 523220 h 523220"/>
              <a:gd name="connsiteX10" fmla="*/ 2853581 w 3886200"/>
              <a:gd name="connsiteY10" fmla="*/ 523220 h 523220"/>
              <a:gd name="connsiteX11" fmla="*/ 2220686 w 3886200"/>
              <a:gd name="connsiteY11" fmla="*/ 523220 h 523220"/>
              <a:gd name="connsiteX12" fmla="*/ 1704376 w 3886200"/>
              <a:gd name="connsiteY12" fmla="*/ 523220 h 523220"/>
              <a:gd name="connsiteX13" fmla="*/ 1265791 w 3886200"/>
              <a:gd name="connsiteY13" fmla="*/ 523220 h 523220"/>
              <a:gd name="connsiteX14" fmla="*/ 671757 w 3886200"/>
              <a:gd name="connsiteY14" fmla="*/ 523220 h 523220"/>
              <a:gd name="connsiteX15" fmla="*/ 0 w 3886200"/>
              <a:gd name="connsiteY15" fmla="*/ 523220 h 523220"/>
              <a:gd name="connsiteX16" fmla="*/ 0 w 3886200"/>
              <a:gd name="connsiteY16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86200" h="523220" fill="none" extrusionOk="0">
                <a:moveTo>
                  <a:pt x="0" y="0"/>
                </a:moveTo>
                <a:cubicBezTo>
                  <a:pt x="196347" y="-40054"/>
                  <a:pt x="282927" y="8544"/>
                  <a:pt x="516309" y="0"/>
                </a:cubicBezTo>
                <a:cubicBezTo>
                  <a:pt x="749691" y="-8544"/>
                  <a:pt x="842567" y="22319"/>
                  <a:pt x="954895" y="0"/>
                </a:cubicBezTo>
                <a:cubicBezTo>
                  <a:pt x="1067223" y="-22319"/>
                  <a:pt x="1214230" y="27307"/>
                  <a:pt x="1432342" y="0"/>
                </a:cubicBezTo>
                <a:cubicBezTo>
                  <a:pt x="1650454" y="-27307"/>
                  <a:pt x="1772277" y="24412"/>
                  <a:pt x="2026376" y="0"/>
                </a:cubicBezTo>
                <a:cubicBezTo>
                  <a:pt x="2280475" y="-24412"/>
                  <a:pt x="2367256" y="31225"/>
                  <a:pt x="2542685" y="0"/>
                </a:cubicBezTo>
                <a:cubicBezTo>
                  <a:pt x="2718114" y="-31225"/>
                  <a:pt x="2790335" y="52779"/>
                  <a:pt x="3020133" y="0"/>
                </a:cubicBezTo>
                <a:cubicBezTo>
                  <a:pt x="3249931" y="-52779"/>
                  <a:pt x="3566707" y="5206"/>
                  <a:pt x="3886200" y="0"/>
                </a:cubicBezTo>
                <a:cubicBezTo>
                  <a:pt x="3897950" y="134747"/>
                  <a:pt x="3853669" y="392370"/>
                  <a:pt x="3886200" y="523220"/>
                </a:cubicBezTo>
                <a:cubicBezTo>
                  <a:pt x="3752455" y="557110"/>
                  <a:pt x="3560808" y="493507"/>
                  <a:pt x="3331029" y="523220"/>
                </a:cubicBezTo>
                <a:cubicBezTo>
                  <a:pt x="3101250" y="552933"/>
                  <a:pt x="3047717" y="468309"/>
                  <a:pt x="2853581" y="523220"/>
                </a:cubicBezTo>
                <a:cubicBezTo>
                  <a:pt x="2659445" y="578131"/>
                  <a:pt x="2392078" y="449486"/>
                  <a:pt x="2220686" y="523220"/>
                </a:cubicBezTo>
                <a:cubicBezTo>
                  <a:pt x="2049294" y="596954"/>
                  <a:pt x="1866657" y="477631"/>
                  <a:pt x="1704376" y="523220"/>
                </a:cubicBezTo>
                <a:cubicBezTo>
                  <a:pt x="1542095" y="568809"/>
                  <a:pt x="1430027" y="477165"/>
                  <a:pt x="1265791" y="523220"/>
                </a:cubicBezTo>
                <a:cubicBezTo>
                  <a:pt x="1101555" y="569275"/>
                  <a:pt x="823229" y="502939"/>
                  <a:pt x="671757" y="523220"/>
                </a:cubicBezTo>
                <a:cubicBezTo>
                  <a:pt x="520285" y="543501"/>
                  <a:pt x="335143" y="512089"/>
                  <a:pt x="0" y="523220"/>
                </a:cubicBezTo>
                <a:cubicBezTo>
                  <a:pt x="-46995" y="308626"/>
                  <a:pt x="35789" y="200534"/>
                  <a:pt x="0" y="0"/>
                </a:cubicBezTo>
                <a:close/>
              </a:path>
              <a:path w="3886200" h="523220" stroke="0" extrusionOk="0">
                <a:moveTo>
                  <a:pt x="0" y="0"/>
                </a:moveTo>
                <a:cubicBezTo>
                  <a:pt x="183153" y="-46313"/>
                  <a:pt x="274789" y="54913"/>
                  <a:pt x="516309" y="0"/>
                </a:cubicBezTo>
                <a:cubicBezTo>
                  <a:pt x="757829" y="-54913"/>
                  <a:pt x="861908" y="29300"/>
                  <a:pt x="954895" y="0"/>
                </a:cubicBezTo>
                <a:cubicBezTo>
                  <a:pt x="1047882" y="-29300"/>
                  <a:pt x="1448703" y="35694"/>
                  <a:pt x="1587790" y="0"/>
                </a:cubicBezTo>
                <a:cubicBezTo>
                  <a:pt x="1726877" y="-35694"/>
                  <a:pt x="1971354" y="33175"/>
                  <a:pt x="2104100" y="0"/>
                </a:cubicBezTo>
                <a:cubicBezTo>
                  <a:pt x="2236846" y="-33175"/>
                  <a:pt x="2370717" y="2896"/>
                  <a:pt x="2620409" y="0"/>
                </a:cubicBezTo>
                <a:cubicBezTo>
                  <a:pt x="2870101" y="-2896"/>
                  <a:pt x="3017242" y="6138"/>
                  <a:pt x="3253305" y="0"/>
                </a:cubicBezTo>
                <a:cubicBezTo>
                  <a:pt x="3489368" y="-6138"/>
                  <a:pt x="3604399" y="34648"/>
                  <a:pt x="3886200" y="0"/>
                </a:cubicBezTo>
                <a:cubicBezTo>
                  <a:pt x="3903091" y="127094"/>
                  <a:pt x="3841308" y="354724"/>
                  <a:pt x="3886200" y="523220"/>
                </a:cubicBezTo>
                <a:cubicBezTo>
                  <a:pt x="3699515" y="566257"/>
                  <a:pt x="3508651" y="484034"/>
                  <a:pt x="3408753" y="523220"/>
                </a:cubicBezTo>
                <a:cubicBezTo>
                  <a:pt x="3308855" y="562406"/>
                  <a:pt x="3090457" y="494349"/>
                  <a:pt x="2853581" y="523220"/>
                </a:cubicBezTo>
                <a:cubicBezTo>
                  <a:pt x="2616705" y="552091"/>
                  <a:pt x="2508025" y="503191"/>
                  <a:pt x="2298410" y="523220"/>
                </a:cubicBezTo>
                <a:cubicBezTo>
                  <a:pt x="2088795" y="543249"/>
                  <a:pt x="2014613" y="464274"/>
                  <a:pt x="1782100" y="523220"/>
                </a:cubicBezTo>
                <a:cubicBezTo>
                  <a:pt x="1549587" y="582166"/>
                  <a:pt x="1353844" y="499594"/>
                  <a:pt x="1149205" y="523220"/>
                </a:cubicBezTo>
                <a:cubicBezTo>
                  <a:pt x="944566" y="546846"/>
                  <a:pt x="662106" y="522467"/>
                  <a:pt x="516309" y="523220"/>
                </a:cubicBezTo>
                <a:cubicBezTo>
                  <a:pt x="370512" y="523973"/>
                  <a:pt x="224366" y="508686"/>
                  <a:pt x="0" y="523220"/>
                </a:cubicBezTo>
                <a:cubicBezTo>
                  <a:pt x="-25094" y="310517"/>
                  <a:pt x="19689" y="157266"/>
                  <a:pt x="0" y="0"/>
                </a:cubicBezTo>
                <a:close/>
              </a:path>
            </a:pathLst>
          </a:custGeom>
          <a:ln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400" dirty="0">
                <a:hlinkClick r:id="rId4"/>
              </a:rPr>
              <a:t>https://www.youtube.com/watch?v=_gCCebvhYYE</a:t>
            </a:r>
            <a:endParaRPr lang="es-ES" sz="1400" b="1" dirty="0"/>
          </a:p>
          <a:p>
            <a:r>
              <a:rPr lang="es-ES" sz="1400" b="1" dirty="0"/>
              <a:t>Casi atropellado por un montacargas.</a:t>
            </a:r>
          </a:p>
        </p:txBody>
      </p:sp>
      <p:pic>
        <p:nvPicPr>
          <p:cNvPr id="15" name="Imagen 14" descr="Forma&#10;&#10;Descripción generada automáticamente con confianza baja">
            <a:extLst>
              <a:ext uri="{FF2B5EF4-FFF2-40B4-BE49-F238E27FC236}">
                <a16:creationId xmlns:a16="http://schemas.microsoft.com/office/drawing/2014/main" id="{D21ED842-1B54-7F87-AEBC-84CE30DBD3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1165598"/>
            <a:ext cx="1424041" cy="142404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B486D32-6E77-D21D-8478-9BC41C294E72}"/>
              </a:ext>
            </a:extLst>
          </p:cNvPr>
          <p:cNvSpPr txBox="1"/>
          <p:nvPr/>
        </p:nvSpPr>
        <p:spPr>
          <a:xfrm>
            <a:off x="5459479" y="3089731"/>
            <a:ext cx="25291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Recuerde aterrizar las recomendaciones  a las necesidades de su cd.</a:t>
            </a:r>
          </a:p>
        </p:txBody>
      </p:sp>
    </p:spTree>
    <p:extLst>
      <p:ext uri="{BB962C8B-B14F-4D97-AF65-F5344CB8AC3E}">
        <p14:creationId xmlns:p14="http://schemas.microsoft.com/office/powerpoint/2010/main" val="1011846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Riesgo de atropellamiento.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0460" y="985729"/>
            <a:ext cx="4419600" cy="218229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269629" y="1513709"/>
            <a:ext cx="35783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b="0" i="0" dirty="0">
                <a:solidFill>
                  <a:srgbClr val="041E42"/>
                </a:solidFill>
                <a:effectLst/>
                <a:latin typeface="Roboto" panose="02000000000000000000" pitchFamily="2" charset="0"/>
              </a:rPr>
              <a:t>Los vehículos también deben mantener distancias entre sí tanto en traslado como en maniobras de parqueo.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4491712" y="1107380"/>
            <a:ext cx="50292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500" b="1" kern="1200" noProof="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Al conducir vehículos TAT en patio…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50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Siempre use las luces </a:t>
            </a: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estacionarias encendidas.</a:t>
            </a:r>
            <a:endParaRPr kumimoji="0" lang="es-CO" sz="15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supere los 10Km/h al transitar en el patio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Use alarmas sonoras cuando ingrese al patio o deba parquear en zona de descarga.</a:t>
            </a:r>
            <a:endParaRPr lang="es-CO" sz="15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Suspensa su transito si evidencia peatones descuidados.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subestime la oportunidad de “Si no se quita es su culpa”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DEBF63C-5D56-6281-5027-861F333A7DCF}"/>
              </a:ext>
            </a:extLst>
          </p:cNvPr>
          <p:cNvSpPr txBox="1"/>
          <p:nvPr/>
        </p:nvSpPr>
        <p:spPr>
          <a:xfrm>
            <a:off x="269629" y="3361469"/>
            <a:ext cx="44196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500" b="1" kern="1200" noProof="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Recomendaciones de seguridad montacargas:</a:t>
            </a:r>
            <a:endParaRPr lang="es-CO" sz="15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Conserve la distancia de seguridad de 5 metros (Mínima 3 metros)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 la carga supera la visibilidad, debe conducir en reversa.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Nunca supere los 10Km/h durante sus traslados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use su pito para indicar que va cruzando o que pasara por un área.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Respetar las segregaciones físicas cuando se dirija a algún espacio.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5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subestime la oportunidad de “debo darle rápido para terminar”.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ED4DB2E-AF85-20D6-4009-A52E7D5FC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600" y="1107380"/>
            <a:ext cx="1980771" cy="17120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456D18E3-2F24-8C6F-AA98-EC80C75A55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10" y="3237110"/>
            <a:ext cx="1625179" cy="1625179"/>
          </a:xfrm>
          <a:prstGeom prst="rect">
            <a:avLst/>
          </a:prstGeom>
        </p:spPr>
      </p:pic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1258B1D1-3F90-644E-1F13-B30C2DAF00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463098"/>
            <a:ext cx="1142695" cy="114269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D0AE1D20-EA20-1A55-3412-01F25135253F}"/>
              </a:ext>
            </a:extLst>
          </p:cNvPr>
          <p:cNvSpPr txBox="1"/>
          <p:nvPr/>
        </p:nvSpPr>
        <p:spPr>
          <a:xfrm>
            <a:off x="5957146" y="4747453"/>
            <a:ext cx="617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6"/>
              </a:rPr>
              <a:t>https://www.youtube.com/watch?v=iIFkLNhYbvM</a:t>
            </a:r>
            <a:endParaRPr lang="es-ES" dirty="0"/>
          </a:p>
          <a:p>
            <a:r>
              <a:rPr lang="es-ES" b="1" dirty="0"/>
              <a:t>Siempre prevenido.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973D795-344E-0611-E811-799F1FD7FDCF}"/>
              </a:ext>
            </a:extLst>
          </p:cNvPr>
          <p:cNvSpPr txBox="1"/>
          <p:nvPr/>
        </p:nvSpPr>
        <p:spPr>
          <a:xfrm>
            <a:off x="5187473" y="5759364"/>
            <a:ext cx="25291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Recuerde aterrizar las recomendaciones  a las necesidades de su cd.</a:t>
            </a:r>
          </a:p>
        </p:txBody>
      </p:sp>
    </p:spTree>
    <p:extLst>
      <p:ext uri="{BB962C8B-B14F-4D97-AF65-F5344CB8AC3E}">
        <p14:creationId xmlns:p14="http://schemas.microsoft.com/office/powerpoint/2010/main" val="403831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Normas de seguridad en el deposito.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186A04-5DF5-5D0C-0E6D-8AEA1B6DD0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654" y="2739745"/>
            <a:ext cx="1662496" cy="2556161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0172" y="1070473"/>
            <a:ext cx="4419600" cy="168129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523090" y="1541789"/>
            <a:ext cx="35783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 normas de seguridad en almacén salvan vidas y te regresan sano y salvo como saliste.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6248400" y="948690"/>
            <a:ext cx="603706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Área de picking:</a:t>
            </a:r>
            <a:endParaRPr lang="es-CO" sz="1400" b="1" kern="1200" noProof="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 realizar labores </a:t>
            </a: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en el área de picking, debe seguir las siguientes indicaciones:</a:t>
            </a: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Realice una inspección 360 en el área de armado para identificar novedades.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Revise las herramientas a utilizar para validar su estado.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Utilice las segregaciones físicas del área de armado y las adicionales para garantizar un espacio seguro de trabajo.</a:t>
            </a: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salga de la segregación móvil para realizar las tareas sin antes validar el área despejada de vehículos y maquinas.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Cuando el montacargas realice reabastecimiento ubíquese en un área segura con segregaciones físicas.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mantenga una buena higiene postural al armar los </a:t>
            </a:r>
            <a:r>
              <a:rPr lang="es-CO" sz="1400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palets</a:t>
            </a: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 de producto.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cargue mas peso del permitido (20 kilos).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use los elementos de protección personal.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subestime la oportunidad de “Yo me hago al un ladito”</a:t>
            </a: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6CBE6FC-BE43-A783-879D-28436E90EA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56" b="17317"/>
          <a:stretch/>
        </p:blipFill>
        <p:spPr>
          <a:xfrm>
            <a:off x="1899621" y="2739745"/>
            <a:ext cx="2123653" cy="168129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3397431-F276-1C78-EB67-B11B8EBFCD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3637"/>
          <a:stretch/>
        </p:blipFill>
        <p:spPr>
          <a:xfrm>
            <a:off x="1501162" y="4530454"/>
            <a:ext cx="2123654" cy="144488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891F215-D8FC-DAD7-B3EF-8E7A437279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9913" y="4210436"/>
            <a:ext cx="1662496" cy="1647300"/>
          </a:xfrm>
          <a:prstGeom prst="rect">
            <a:avLst/>
          </a:prstGeom>
        </p:spPr>
      </p:pic>
      <p:pic>
        <p:nvPicPr>
          <p:cNvPr id="15" name="Imagen 14" descr="Icono&#10;&#10;Descripción generada automáticamente">
            <a:extLst>
              <a:ext uri="{FF2B5EF4-FFF2-40B4-BE49-F238E27FC236}">
                <a16:creationId xmlns:a16="http://schemas.microsoft.com/office/drawing/2014/main" id="{F3CA282F-0AA6-850E-6A82-6BC9033007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39" y="2751769"/>
            <a:ext cx="1218895" cy="121889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66E85B0-25F8-A05E-72F1-B70BFE9E2C35}"/>
              </a:ext>
            </a:extLst>
          </p:cNvPr>
          <p:cNvSpPr txBox="1"/>
          <p:nvPr/>
        </p:nvSpPr>
        <p:spPr>
          <a:xfrm>
            <a:off x="2484491" y="6040766"/>
            <a:ext cx="25291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Recuerde aterrizar las recomendaciones  a las necesidades de su cd.</a:t>
            </a:r>
          </a:p>
        </p:txBody>
      </p:sp>
    </p:spTree>
    <p:extLst>
      <p:ext uri="{BB962C8B-B14F-4D97-AF65-F5344CB8AC3E}">
        <p14:creationId xmlns:p14="http://schemas.microsoft.com/office/powerpoint/2010/main" val="659399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Normas de seguridad en el deposito.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186A04-5DF5-5D0C-0E6D-8AEA1B6DD0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654" y="2739745"/>
            <a:ext cx="1662496" cy="2556161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0172" y="1070473"/>
            <a:ext cx="4419600" cy="168129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523090" y="1541789"/>
            <a:ext cx="35783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 normas de seguridad en almacén salvan vidas y te regresan sano y salvo como saliste.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6248400" y="1306308"/>
            <a:ext cx="57134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Área de </a:t>
            </a:r>
            <a:r>
              <a:rPr lang="es-CO" sz="1400" b="1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sorting</a:t>
            </a: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</a:t>
            </a:r>
            <a:endParaRPr lang="es-CO" sz="1400" b="1" kern="1200" noProof="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 realizar labores </a:t>
            </a: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en el área de </a:t>
            </a:r>
            <a:r>
              <a:rPr lang="es-CO" sz="1400" b="1" kern="1200" dirty="0" err="1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sorting</a:t>
            </a: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, debe seguir las siguientes indicaciones:</a:t>
            </a: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Realice una inspección 360 en el área de producto para identificar novedades.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Revise las herramientas a utilizar para validar su estado.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Utilice las segregaciones físicas del área de armado y las adicionales para garantizar un espacio seguro de trabajo.</a:t>
            </a: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salga de la segregación móvil para realizar las tareas sin antes validar el área despejada de vehículos y maquinas.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Indique al montacargas cuando deba recolectar las estibas, ubíquese en un área segura con segregaciones físicas.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mantenga una buena higiene postural.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use los elementos de protección personal.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subestime la oportunidad de “Yo me hago al un ladito”.</a:t>
            </a: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891F215-D8FC-DAD7-B3EF-8E7A43727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3054" y="4437678"/>
            <a:ext cx="2398358" cy="2376436"/>
          </a:xfrm>
          <a:prstGeom prst="rect">
            <a:avLst/>
          </a:prstGeom>
        </p:spPr>
      </p:pic>
      <p:pic>
        <p:nvPicPr>
          <p:cNvPr id="15" name="Imagen 14" descr="Icono&#10;&#10;Descripción generada automáticamente">
            <a:extLst>
              <a:ext uri="{FF2B5EF4-FFF2-40B4-BE49-F238E27FC236}">
                <a16:creationId xmlns:a16="http://schemas.microsoft.com/office/drawing/2014/main" id="{F3CA282F-0AA6-850E-6A82-6BC9033007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39" y="2751769"/>
            <a:ext cx="1218895" cy="1218895"/>
          </a:xfrm>
          <a:prstGeom prst="rect">
            <a:avLst/>
          </a:prstGeom>
        </p:spPr>
      </p:pic>
      <p:pic>
        <p:nvPicPr>
          <p:cNvPr id="14338" name="Picture 2" descr="638979370">
            <a:extLst>
              <a:ext uri="{FF2B5EF4-FFF2-40B4-BE49-F238E27FC236}">
                <a16:creationId xmlns:a16="http://schemas.microsoft.com/office/drawing/2014/main" id="{A8739729-F447-4839-AE6C-403915CD2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305" y="2757631"/>
            <a:ext cx="1681296" cy="168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8C21BA6-F47F-364A-844D-15700458F0DF}"/>
              </a:ext>
            </a:extLst>
          </p:cNvPr>
          <p:cNvSpPr txBox="1"/>
          <p:nvPr/>
        </p:nvSpPr>
        <p:spPr>
          <a:xfrm>
            <a:off x="4502555" y="5282628"/>
            <a:ext cx="25291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Recuerde aterrizar las recomendaciones  a las necesidades de su cd.</a:t>
            </a:r>
          </a:p>
        </p:txBody>
      </p:sp>
    </p:spTree>
    <p:extLst>
      <p:ext uri="{BB962C8B-B14F-4D97-AF65-F5344CB8AC3E}">
        <p14:creationId xmlns:p14="http://schemas.microsoft.com/office/powerpoint/2010/main" val="293306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Normas de seguridad en el deposito.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186A04-5DF5-5D0C-0E6D-8AEA1B6DD0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654" y="2739745"/>
            <a:ext cx="1662496" cy="2556161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0172" y="1070473"/>
            <a:ext cx="4419600" cy="168129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523090" y="1541789"/>
            <a:ext cx="35783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 normas de seguridad en almacén salvan vidas y te regresan sano y salvo como saliste.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6248400" y="1306308"/>
            <a:ext cx="5713428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Área de </a:t>
            </a: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Vertimientos:</a:t>
            </a:r>
            <a:endParaRPr lang="es-CO" sz="1400" b="1" kern="1200" noProof="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 realizar labores </a:t>
            </a:r>
            <a:r>
              <a:rPr lang="es-CO" sz="1400" b="1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en el área de vertimientos debe seguir las siguientes indicaciones:</a:t>
            </a: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Realice una inspección 360 en el área de producto para identificar novedades.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Revise las herramientas a utilizar para validar su estado.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Utilice las segregaciones físicas del área de vertimiento  y las adicionales para garantizar un espacio seguro de trabajo.</a:t>
            </a: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salga de la segregación móvil para realizar las tareas sin antes validar el área despejada de vehículos y maquinas.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revise los envases antes de destaparlos, identifique abolladuras o soplos por presión del gas.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 los productos están batidos y supurando líquidos, retírelos a un lado y marque el producto como peligroso.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use los elementos de protección personal.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subestime la oportunidad de “Yo me hago al un ladito”.</a:t>
            </a: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C15AC27-9583-4AE8-F937-3B025218D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4731" y="4421040"/>
            <a:ext cx="1802047" cy="22413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C1EBA5-639C-4588-FBB2-351267A084D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8542"/>
          <a:stretch/>
        </p:blipFill>
        <p:spPr>
          <a:xfrm>
            <a:off x="3385974" y="2861182"/>
            <a:ext cx="2433550" cy="164580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D4B9D3C-505B-39BF-E0C3-F09F93F5A784}"/>
              </a:ext>
            </a:extLst>
          </p:cNvPr>
          <p:cNvSpPr txBox="1"/>
          <p:nvPr/>
        </p:nvSpPr>
        <p:spPr>
          <a:xfrm>
            <a:off x="3566835" y="5249199"/>
            <a:ext cx="25291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Recuerde aterrizar las recomendaciones  a las necesidades de su cd.</a:t>
            </a:r>
          </a:p>
        </p:txBody>
      </p:sp>
    </p:spTree>
    <p:extLst>
      <p:ext uri="{BB962C8B-B14F-4D97-AF65-F5344CB8AC3E}">
        <p14:creationId xmlns:p14="http://schemas.microsoft.com/office/powerpoint/2010/main" val="49739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Normas de seguridad en el deposito.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186A04-5DF5-5D0C-0E6D-8AEA1B6DD0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654" y="2739745"/>
            <a:ext cx="1662496" cy="2556161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0172" y="1070473"/>
            <a:ext cx="4419600" cy="168129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523090" y="1541789"/>
            <a:ext cx="35783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 normas de seguridad en almacén salvan vidas y te regresan sano y salvo como saliste.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6292285" y="961060"/>
            <a:ext cx="5713428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Zonas de verificación de producto: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400" b="1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Realice una inspección 360 en el área para identificar posibles tráficos de maquinas y vehículos.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Revise si el área esta ordenada y limpia.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Utilice las segregaciones físicas móviles y las adicionales para garantizar un espacio seguro de trabajo.</a:t>
            </a: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No salga de la segregación móvil para realizar las tareas sin antes validar el área despejada de vehículos y maquinas.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indique visualmente a las maquinas o conductores que usted esta en el área de labores.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Siempre este alerta de ser necesario mover la segregación y el espacio de trabajo a otra área.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b="1" kern="1200" dirty="0">
              <a:solidFill>
                <a:srgbClr val="FF0000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b="1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Utilice las segregaciones móviles cuando…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b="1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Se deba recoger una rotura, Debe usted revisar productos MKP,  Cuando requiera ampliar su área de labores fuera de </a:t>
            </a:r>
            <a:r>
              <a:rPr lang="es-CO" sz="1400" b="1" kern="1200" dirty="0" err="1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layout</a:t>
            </a:r>
            <a:r>
              <a:rPr lang="es-CO" sz="1400" b="1" kern="1200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, durante la revisión de productos, clasificación de productos, entre otras tareas.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D4B9D3C-505B-39BF-E0C3-F09F93F5A784}"/>
              </a:ext>
            </a:extLst>
          </p:cNvPr>
          <p:cNvSpPr txBox="1"/>
          <p:nvPr/>
        </p:nvSpPr>
        <p:spPr>
          <a:xfrm>
            <a:off x="3223228" y="5295906"/>
            <a:ext cx="25291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Recuerde aterrizar las recomendaciones  a las necesidades de su cd.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6340FAF-C7F6-1BDF-2136-C19896958E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75" b="-1317"/>
          <a:stretch/>
        </p:blipFill>
        <p:spPr>
          <a:xfrm>
            <a:off x="2284323" y="2909136"/>
            <a:ext cx="3634151" cy="1882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10A0902-A2C0-9D91-6414-660F4C969A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800" y="5014168"/>
            <a:ext cx="1471498" cy="14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295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Normas de seguridad en el deposito.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186A04-5DF5-5D0C-0E6D-8AEA1B6DD0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654" y="2739745"/>
            <a:ext cx="1662496" cy="2556161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B7D4D87C-BE1C-D871-5286-5A1DC0F74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0172" y="1070473"/>
            <a:ext cx="4419600" cy="168129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9377A-10FB-6739-252C-F01D3BC6B8FA}"/>
              </a:ext>
            </a:extLst>
          </p:cNvPr>
          <p:cNvSpPr txBox="1"/>
          <p:nvPr/>
        </p:nvSpPr>
        <p:spPr>
          <a:xfrm>
            <a:off x="523090" y="1541789"/>
            <a:ext cx="35783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 normas de seguridad en almacén salvan vidas y te regresan sano y salvo como saliste.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6478572" y="1099781"/>
            <a:ext cx="571342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Área de Reempaque: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 realizar labores en el área de Reempaque, debe seguir las siguientes indicaciones: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Realice una inspección 360 en el área de trabajo identificando no conformidades.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Revise las herramientas a utilizar para validar su estado (</a:t>
            </a:r>
            <a:r>
              <a:rPr kumimoji="0" lang="es-C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checklist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Siempre use </a:t>
            </a:r>
            <a:r>
              <a:rPr kumimoji="0" lang="es-C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epp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aptos para la tarea (Bata, cofia, gafas, guantes térmicos).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Siempre aplique bloqueo de la pistola cuando termine las tareas a realizar.(Y antes de iniciar el bloqueo debe estar en la pistola)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Siempre mantenga una buena higiene postural.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Mantener el área ventilada o refrigerada a una temperatura que permita que usted no sufra sofocaciones por el calor emitido por la pistola de termo encogido.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 subestime la oportunidad de “Yo me hago al un ladito” “esto no quema”.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9692029-30F5-FB46-9E6A-B5DD86433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631" y="5009869"/>
            <a:ext cx="1490657" cy="149065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481F25-14BC-CF00-0C7E-529D2C8AD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9022" y="2883782"/>
            <a:ext cx="1426226" cy="140401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BB3C46B-DB94-D28E-E88D-E8A27E287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6630" y="2883782"/>
            <a:ext cx="2895600" cy="16287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7F17A2F-BF55-C1ED-786E-E6B8490808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5000" t="41773" r="10000"/>
          <a:stretch/>
        </p:blipFill>
        <p:spPr>
          <a:xfrm>
            <a:off x="3928045" y="4680196"/>
            <a:ext cx="2147001" cy="20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2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DD746509-9AB9-7FD8-2273-CA6A10558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196" y="3549743"/>
            <a:ext cx="1822938" cy="1174752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Aseguramiento de carga.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0A584F-25DE-7F07-BE02-A9FD29677288}"/>
              </a:ext>
            </a:extLst>
          </p:cNvPr>
          <p:cNvSpPr txBox="1"/>
          <p:nvPr/>
        </p:nvSpPr>
        <p:spPr>
          <a:xfrm>
            <a:off x="472840" y="1155109"/>
            <a:ext cx="57134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4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Antes de iniciar el aseguramiento de la carga del vehículo usted debe asegurar aspectos como: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CO" sz="14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9D76B4F-FE6E-E720-4B16-0DEEF86C6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0300" y="3629492"/>
            <a:ext cx="1402202" cy="3276600"/>
          </a:xfrm>
          <a:prstGeom prst="rect">
            <a:avLst/>
          </a:prstGeom>
        </p:spPr>
      </p:pic>
      <p:sp>
        <p:nvSpPr>
          <p:cNvPr id="13" name="Rectángulo redondeado 14">
            <a:extLst>
              <a:ext uri="{FF2B5EF4-FFF2-40B4-BE49-F238E27FC236}">
                <a16:creationId xmlns:a16="http://schemas.microsoft.com/office/drawing/2014/main" id="{8872509E-FE90-A821-7B86-26C9EC9FE399}"/>
              </a:ext>
            </a:extLst>
          </p:cNvPr>
          <p:cNvSpPr/>
          <p:nvPr/>
        </p:nvSpPr>
        <p:spPr>
          <a:xfrm>
            <a:off x="6835390" y="1845197"/>
            <a:ext cx="5082411" cy="1524000"/>
          </a:xfrm>
          <a:prstGeom prst="roundRect">
            <a:avLst/>
          </a:prstGeom>
          <a:solidFill>
            <a:srgbClr val="FBC6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aseguramiento de la carga es el método que utilizamos para que los productos que transportamos no caigan o puedan causar lesiones a terceros y nosotros mismos.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b="1" kern="1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Se considera de vital importancia realizar los siguientes pasos…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8E2268F-14B6-ACAA-6E18-52B8BBB9AAE4}"/>
              </a:ext>
            </a:extLst>
          </p:cNvPr>
          <p:cNvSpPr txBox="1"/>
          <p:nvPr/>
        </p:nvSpPr>
        <p:spPr>
          <a:xfrm>
            <a:off x="76725" y="1670111"/>
            <a:ext cx="6576456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defRPr>
            </a:lvl1pPr>
          </a:lstStyle>
          <a:p>
            <a:r>
              <a:rPr lang="es-CO" b="0" dirty="0"/>
              <a:t>Inspeccione la carga de forma visual, identificando niveles altos y estado del armado de la estiba.</a:t>
            </a:r>
          </a:p>
          <a:p>
            <a:endParaRPr lang="es-CO" dirty="0"/>
          </a:p>
          <a:p>
            <a:r>
              <a:rPr lang="es-ES" b="0" dirty="0"/>
              <a:t>Si lo considera necesario, solicite al operador logístico reafirmar la carga con papel cobertor (vinipel) si esta no cuenta con la estabilidad suficiente </a:t>
            </a:r>
            <a:r>
              <a:rPr lang="es-ES" dirty="0"/>
              <a:t>(Después de 2 planchas del tipo de producto no rígido),</a:t>
            </a:r>
            <a:r>
              <a:rPr lang="es-ES" b="0" dirty="0"/>
              <a:t>recuerde que puede sufrir lesiones por caídas de objetos.</a:t>
            </a:r>
          </a:p>
          <a:p>
            <a:endParaRPr lang="es-ES" b="0" dirty="0"/>
          </a:p>
          <a:p>
            <a:r>
              <a:rPr lang="es-ES" b="0" dirty="0"/>
              <a:t>Inspeccione las correas logísticas que se encuentren en buen estado, sin descaste excesivo, sobre costuras no propias o retazos unidos.</a:t>
            </a:r>
          </a:p>
          <a:p>
            <a:endParaRPr lang="es-ES" b="0" dirty="0"/>
          </a:p>
          <a:p>
            <a:r>
              <a:rPr lang="es-ES" b="0" dirty="0"/>
              <a:t>No sobredimensione el vehículo o la correa de ajuste, siempre procure la equidad entre la carga y la correa.</a:t>
            </a:r>
          </a:p>
          <a:p>
            <a:endParaRPr lang="es-ES" b="0" dirty="0"/>
          </a:p>
          <a:p>
            <a:r>
              <a:rPr lang="es-ES" dirty="0">
                <a:solidFill>
                  <a:schemeClr val="tx1"/>
                </a:solidFill>
              </a:rPr>
              <a:t>Use los puntos de apoyo y peldaños para garantizar quedar adecuadamente al momento de realizar el amarre de la carga, este no puede ser muy bajo a la carga, de lo contrario no dará soporte durante el movimiento de la misma.</a:t>
            </a:r>
          </a:p>
          <a:p>
            <a:endParaRPr lang="es-ES" b="0" dirty="0"/>
          </a:p>
          <a:p>
            <a:endParaRPr lang="es-ES" b="0" dirty="0"/>
          </a:p>
          <a:p>
            <a:endParaRPr lang="es-ES" b="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FE3CC97-25CF-A6EF-2611-4BD479B353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314" t="3931" r="16875" b="12896"/>
          <a:stretch/>
        </p:blipFill>
        <p:spPr>
          <a:xfrm>
            <a:off x="7010095" y="4253334"/>
            <a:ext cx="2112244" cy="209571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537696B-67A1-59C8-E27B-E55B71C4F58A}"/>
              </a:ext>
            </a:extLst>
          </p:cNvPr>
          <p:cNvSpPr txBox="1"/>
          <p:nvPr/>
        </p:nvSpPr>
        <p:spPr>
          <a:xfrm>
            <a:off x="6858793" y="1155109"/>
            <a:ext cx="525648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s-ES" sz="1200" u="sng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 se debe tener en cuenta al inspeccionar la sujeción de la carga:</a:t>
            </a:r>
          </a:p>
          <a:p>
            <a:endParaRPr lang="es-ES" sz="1200" dirty="0">
              <a:solidFill>
                <a:srgbClr val="0000FF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s-ES" sz="12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https://www.youtube.com/watch?v=vVRsNheKkJs</a:t>
            </a:r>
            <a:endParaRPr lang="es-ES" sz="1200" dirty="0"/>
          </a:p>
          <a:p>
            <a:endParaRPr lang="es-ES" sz="120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26B2CD4-B5BC-3932-5D5C-2AAAB120C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361" y="5565087"/>
            <a:ext cx="3341167" cy="1146802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FD84C1E-30B5-617F-EC1D-D4A7D9E8AF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3577" y="5565087"/>
            <a:ext cx="956071" cy="95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6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40AB3610-D3C8-A026-A673-F591A8D9FECE}"/>
              </a:ext>
            </a:extLst>
          </p:cNvPr>
          <p:cNvSpPr txBox="1">
            <a:spLocks/>
          </p:cNvSpPr>
          <p:nvPr/>
        </p:nvSpPr>
        <p:spPr>
          <a:xfrm>
            <a:off x="175388" y="271128"/>
            <a:ext cx="99592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100"/>
              </a:spcBef>
            </a:pPr>
            <a:r>
              <a:rPr lang="es-MX" sz="4400" b="1" dirty="0">
                <a:solidFill>
                  <a:schemeClr val="tx1"/>
                </a:solidFill>
                <a:latin typeface="Gilroy"/>
                <a:cs typeface="Calibri"/>
              </a:rPr>
              <a:t>Aseguramiento de carga.</a:t>
            </a:r>
          </a:p>
        </p:txBody>
      </p:sp>
      <p:sp>
        <p:nvSpPr>
          <p:cNvPr id="13" name="Rectángulo redondeado 14">
            <a:extLst>
              <a:ext uri="{FF2B5EF4-FFF2-40B4-BE49-F238E27FC236}">
                <a16:creationId xmlns:a16="http://schemas.microsoft.com/office/drawing/2014/main" id="{8872509E-FE90-A821-7B86-26C9EC9FE399}"/>
              </a:ext>
            </a:extLst>
          </p:cNvPr>
          <p:cNvSpPr/>
          <p:nvPr/>
        </p:nvSpPr>
        <p:spPr>
          <a:xfrm>
            <a:off x="6835391" y="1155109"/>
            <a:ext cx="5082411" cy="1524000"/>
          </a:xfrm>
          <a:prstGeom prst="roundRect">
            <a:avLst/>
          </a:prstGeom>
          <a:solidFill>
            <a:srgbClr val="FBC6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sobre carga puede generar accidentes con caídas, golpes por objetos, lesiones importantes que debemos evitar…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8E2268F-14B6-ACAA-6E18-52B8BBB9AAE4}"/>
              </a:ext>
            </a:extLst>
          </p:cNvPr>
          <p:cNvSpPr txBox="1"/>
          <p:nvPr/>
        </p:nvSpPr>
        <p:spPr>
          <a:xfrm>
            <a:off x="128374" y="1641156"/>
            <a:ext cx="657645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defRPr>
            </a:lvl1pPr>
          </a:lstStyle>
          <a:p>
            <a:endParaRPr lang="es-ES" b="0" dirty="0"/>
          </a:p>
          <a:p>
            <a:endParaRPr lang="es-ES" b="0" dirty="0"/>
          </a:p>
          <a:p>
            <a:endParaRPr lang="es-ES" b="0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AF565510-9B90-B034-64CA-511A87EE4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832" y="2764303"/>
            <a:ext cx="1000839" cy="188060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1F4878B-342D-A469-6AE8-DF54B7BB3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978266"/>
            <a:ext cx="4267200" cy="160020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4EA0CC0-D1DA-98C3-270C-844247BEB616}"/>
              </a:ext>
            </a:extLst>
          </p:cNvPr>
          <p:cNvGrpSpPr/>
          <p:nvPr/>
        </p:nvGrpSpPr>
        <p:grpSpPr>
          <a:xfrm>
            <a:off x="59815" y="1176199"/>
            <a:ext cx="6515374" cy="1703536"/>
            <a:chOff x="7885771" y="2681076"/>
            <a:chExt cx="3814927" cy="2077697"/>
          </a:xfrm>
        </p:grpSpPr>
        <p:sp>
          <p:nvSpPr>
            <p:cNvPr id="4" name="CuadroTexto 2">
              <a:extLst>
                <a:ext uri="{FF2B5EF4-FFF2-40B4-BE49-F238E27FC236}">
                  <a16:creationId xmlns:a16="http://schemas.microsoft.com/office/drawing/2014/main" id="{A871B1B6-3724-7F6F-0CC9-D312C2A59F84}"/>
                </a:ext>
              </a:extLst>
            </p:cNvPr>
            <p:cNvSpPr txBox="1"/>
            <p:nvPr/>
          </p:nvSpPr>
          <p:spPr>
            <a:xfrm>
              <a:off x="7885771" y="3235279"/>
              <a:ext cx="3814927" cy="15234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kern="0"/>
              </a:defPPr>
              <a:lvl1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kern="1200">
                  <a:solidFill>
                    <a:prstClr val="black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</a:lstStyle>
            <a:p>
              <a:r>
                <a:rPr lang="es-DO" dirty="0"/>
                <a:t>Valide que el peso de la carga de la unidad no sea superior a su capacidad máxima.</a:t>
              </a:r>
            </a:p>
            <a:p>
              <a:endParaRPr lang="es-419" dirty="0"/>
            </a:p>
            <a:p>
              <a:r>
                <a:rPr lang="es-419" dirty="0"/>
                <a:t>Los pallets de la unidad no deben contener mas de 6 filas o productos por encima de esta altura.</a:t>
              </a:r>
            </a:p>
            <a:p>
              <a:endParaRPr lang="es-419" dirty="0"/>
            </a:p>
            <a:p>
              <a:r>
                <a:rPr lang="es-419" dirty="0"/>
                <a:t>Verifique que la carga de la unidad este distribuida correctamente en los lados, adelante y atrás.</a:t>
              </a:r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917ADC3A-BCFE-6D98-5723-29645FD849E7}"/>
                </a:ext>
              </a:extLst>
            </p:cNvPr>
            <p:cNvSpPr/>
            <p:nvPr/>
          </p:nvSpPr>
          <p:spPr>
            <a:xfrm>
              <a:off x="8687226" y="2681076"/>
              <a:ext cx="2212016" cy="3753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/>
              <a:r>
                <a:rPr lang="es-419" sz="1400" b="1" kern="1200" dirty="0">
                  <a:solidFill>
                    <a:prstClr val="black"/>
                  </a:solidFill>
                  <a:latin typeface="Comic Sans MS" panose="030F0702030302020204" pitchFamily="66" charset="0"/>
                  <a:ea typeface="+mn-ea"/>
                  <a:cs typeface="+mn-cs"/>
                </a:rPr>
                <a:t>¿CÓMO EVITAR LA SOBRECARGA</a:t>
              </a:r>
              <a:r>
                <a:rPr lang="es-419" sz="1400" kern="1200" dirty="0">
                  <a:solidFill>
                    <a:prstClr val="black"/>
                  </a:solidFill>
                  <a:latin typeface="Comic Sans MS" panose="030F0702030302020204" pitchFamily="66" charset="0"/>
                  <a:ea typeface="+mn-ea"/>
                  <a:cs typeface="+mn-cs"/>
                </a:rPr>
                <a:t>?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9D858DEB-F786-DFBB-F655-A50B20FB0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600" y="3650225"/>
            <a:ext cx="1271954" cy="32077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59DB4F6-0142-DE03-7411-11A066486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9562" y="3158201"/>
            <a:ext cx="1400534" cy="1323675"/>
          </a:xfrm>
          <a:prstGeom prst="rect">
            <a:avLst/>
          </a:prstGeom>
        </p:spPr>
      </p:pic>
      <p:sp>
        <p:nvSpPr>
          <p:cNvPr id="10" name="Rectángulo redondeado 14">
            <a:extLst>
              <a:ext uri="{FF2B5EF4-FFF2-40B4-BE49-F238E27FC236}">
                <a16:creationId xmlns:a16="http://schemas.microsoft.com/office/drawing/2014/main" id="{68E78B43-B3F4-DDF7-5B35-5CC3C12A0F7D}"/>
              </a:ext>
            </a:extLst>
          </p:cNvPr>
          <p:cNvSpPr/>
          <p:nvPr/>
        </p:nvSpPr>
        <p:spPr>
          <a:xfrm>
            <a:off x="457200" y="5693599"/>
            <a:ext cx="5082411" cy="830998"/>
          </a:xfrm>
          <a:prstGeom prst="roundRect">
            <a:avLst/>
          </a:prstGeom>
          <a:solidFill>
            <a:srgbClr val="FBC6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Recuerde que las condiciones del vehículo, sus características y el tipo de producto varia en cada centro, sin embargo, ser y estar seguros, es para TODOS!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1F3BCDD-1153-510F-A226-76CB62F29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0716" y="5062740"/>
            <a:ext cx="2712955" cy="15241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49D4656-DD13-2FFD-946E-1E2A3B4D59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2255" y="5321688"/>
            <a:ext cx="1079086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613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6665976"/>
            <a:ext cx="12191995" cy="1920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740" y="1240536"/>
            <a:ext cx="135636" cy="68884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spcBef>
                <a:spcPts val="100"/>
              </a:spcBef>
            </a:pPr>
            <a:r>
              <a:rPr lang="es-CO" sz="5400" b="1" dirty="0">
                <a:solidFill>
                  <a:srgbClr val="FFFFFF"/>
                </a:solidFill>
                <a:latin typeface="Gilroy"/>
                <a:cs typeface="Calibri"/>
              </a:rPr>
              <a:t>Evaluación</a:t>
            </a:r>
            <a:endParaRPr sz="5400" b="1" dirty="0">
              <a:solidFill>
                <a:srgbClr val="FFFFFF"/>
              </a:solidFill>
              <a:latin typeface="Gilroy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2180" y="350520"/>
            <a:ext cx="425196" cy="40538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383011" y="292608"/>
            <a:ext cx="0" cy="490220"/>
          </a:xfrm>
          <a:custGeom>
            <a:avLst/>
            <a:gdLst/>
            <a:ahLst/>
            <a:cxnLst/>
            <a:rect l="l" t="t" r="r" b="b"/>
            <a:pathLst>
              <a:path h="490220">
                <a:moveTo>
                  <a:pt x="0" y="0"/>
                </a:moveTo>
                <a:lnTo>
                  <a:pt x="0" y="49022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Por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futuro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más </a:t>
            </a:r>
            <a:r>
              <a:rPr sz="1200" b="1" dirty="0">
                <a:latin typeface="Calibri"/>
                <a:cs typeface="Calibri"/>
              </a:rPr>
              <a:t>motivos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para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8684" y="158495"/>
            <a:ext cx="280416" cy="100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38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169088" y="0"/>
            <a:ext cx="537032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PLAN DE TRAFICO.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169088" y="988730"/>
            <a:ext cx="11885678" cy="56861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¿Qué es el plan de trafico?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Son los caminos en el cd por donde se puede transitar con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epp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Es el diseño </a:t>
            </a: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con el que cuenta el cd para el transito y estancia de personas y vehículos con identificación de colores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Es el diseño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con el que cuenta el cd para el transito y estancia de personas y vehículos con colores para cruzar sin atender señales de pare.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¿Qué colores componen las cebras peatonales y las cebras H-M respectivamente?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Paso de maquitas negro y amarillo, paso de peatones rojo y blanco.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Paso de personas rojo y blanco y paso de maquinas blanco y amarillo.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Paso de personas negro y amarillo y paso maquinas blanco y rojo.</a:t>
            </a:r>
            <a:endParaRPr kumimoji="0" lang="es-MX" sz="16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¿Las zonas seguras para la estancia sin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epp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están separadas por?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Barreras físicas que tiene puertas para salir y entrar.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Barreras físicas y vaivén en las secciones del almacén.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Barreras físicas móviles para traslado en almacén con seguridad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4.     ¿Qué es el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de contingencia?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 Hace referencia al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que se usa cuando no cabemos en el cd.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Hace referencia a los espacios delimitados en </a:t>
            </a: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para almacenamiento extra en el cd.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Hace referencia al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creado para la sobreocupación del cd.</a:t>
            </a:r>
          </a:p>
          <a:p>
            <a:pPr marL="609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¿A que hacen referencia los flujos para el cd?</a:t>
            </a:r>
          </a:p>
          <a:p>
            <a:pPr marL="609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Al paso que hay entre los espacios de almacenamiento y transito.</a:t>
            </a:r>
          </a:p>
          <a:p>
            <a:pPr marL="609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Al paso que hay para los vehículos que ingresan al cd y sus maniobras.</a:t>
            </a: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C.    Al paso vehicular  que hay para los carros que ingresan al cd a parquear.</a:t>
            </a: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82149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169088" y="0"/>
            <a:ext cx="897491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5400" b="1" dirty="0">
                <a:solidFill>
                  <a:prstClr val="black"/>
                </a:solidFill>
                <a:latin typeface="Gilroy"/>
                <a:cs typeface="Calibri"/>
              </a:rPr>
              <a:t>AUXILIAR PALETERO.</a:t>
            </a:r>
            <a:endParaRPr kumimoji="0" lang="es-MX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169088" y="988730"/>
            <a:ext cx="11885678" cy="5845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el protocolo de reversa?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maniobra de los vehículos para transitar en el cd con flujos.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maniobra de los vehículos en el cd y que requiere movimiento de reversa para su parqueo adecuado.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maniobra de los vehículos en el cd y que requiere movimiento de reversa para su salida.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hacer en caso de realizar maniobra de reversa?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mantener la vista activa y revisar retrovisores del vehículo en cada movimiento medible para un parqueo seguro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mantener la vista activa en el retrovisor del conductor para dar la reversa en bahía.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mantener una atención en la bahía donde se parqueará próximamente.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función tiene el auxiliar paletero?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persona que le dice al vehículo la bahía asignada para el parqueo.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persona que le dice al vehículo por medio de indicaciones, contacto visual y herramientas como debe parquear en la bahía asignada.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persona que le indica al conductor que debe descansar para el traslado.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¿A que velocidad puede ir el vehículo durante la maniobra de reversa?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KM /H con cinturón conectado y vidrios abajo.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KM/H Con cinturón conectado, vidrios abajo y luces estacionarias.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KM/H para que se logre la comunicación durante el proceso.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la distancia mínima entre el auxiliar paletero y el vehículo?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a 7 metros sin perder contacto con el conductor.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a 5 metros sin perder el contacto con el conductor.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3 a 5 metros detrás del vehículo de apoyo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40077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169088" y="0"/>
            <a:ext cx="897491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5400" b="1" dirty="0">
                <a:solidFill>
                  <a:prstClr val="black"/>
                </a:solidFill>
                <a:latin typeface="Gilroy"/>
                <a:cs typeface="Calibri"/>
              </a:rPr>
              <a:t>CARGA Y DESCARGA OPM.</a:t>
            </a:r>
            <a:endParaRPr kumimoji="0" lang="es-MX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457200" y="1093128"/>
            <a:ext cx="10145772" cy="5613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el proceso de carga y descarga?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proceso donde se realiza la descarga y la carga de objetos en vehículos.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procedimiento de carga y descarga de producto de la bodega y viceversa.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procedimiento donde se carga y descarga producto y se saca o almacena en el cd.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vehículos están involucrados en el proceso de carga y descarga?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Camiones TAT, T1, T4, MKP y FLT.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Camiones TAT, T1, T4,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palets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MKP y FLT.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Camiones de 12 estibas TAT, T1, T4, MKP y FLT.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¿Quién cumple el control de llaves y donde lo ejecuta?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OPM cumple control de llaves y lo cumple en la cabina del vehículo en bahía.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OPM cumple el control de llaves y lo cumple en la caja destinada a la custodia de llaves.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OPM cumple control de llaves y lo cumple en la caja de llaves de T2.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¿En el momento del cargue y descargue, los OPM deben?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un lado del vehículo a cargar y atender un lado a la vez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lados perpendiculares opuestos del vehículo y atenderlo a la vez.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alrededor del vehículo y atender de atrás hacia delante.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¿Durante el cargue y descargue de vehículos, los peatones deben?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áreas de transito a 5 metros del OPM.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áreas seguras a 5 metros del OPM.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dentro del patio a 5 metros  del OPM.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9854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261782" y="199642"/>
            <a:ext cx="981311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800" b="1" dirty="0">
                <a:solidFill>
                  <a:prstClr val="black"/>
                </a:solidFill>
                <a:latin typeface="Gilroy"/>
                <a:cs typeface="Calibri"/>
              </a:rPr>
              <a:t>SEGREGACIÓN HOMBRE MAQUINA.</a:t>
            </a:r>
            <a:endParaRPr kumimoji="0" lang="es-MX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457200" y="1093128"/>
            <a:ext cx="10145772" cy="5270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la segregación Hombre - Maquina?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espacio que se tiene entre la zona segura y el vehículo.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espacio de seguridad que hay entre hombre y maquinas durante la estancia en el cd.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procedimiento de distancia que debe tener una máquina de una persona.</a:t>
            </a:r>
          </a:p>
          <a:p>
            <a:pPr lvl="0">
              <a:lnSpc>
                <a:spcPct val="107000"/>
              </a:lnSpc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   ¿Cuál es la distancia entre máquinas y peatones?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a 5 metros de distancia segura.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metros de distancia segura.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metros de distancia segura.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   ¿Qué puede utilizar usted para garantizar el espacio entre H M?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cono en el área donde deba movilizar o estar.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Segregaciones físicas como talanqueras móviles.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Carretilla de traslado de carga.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  ¿Durante los movimientos de vehículos en patio, </a:t>
            </a:r>
            <a:r>
              <a:rPr lang="es-E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debe?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dentro de una segregación segura y transitar por los senderos del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movilizar más de un vehículo en patio, máquinas de frente y sin distancia de seguridad.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las líneas de transito de la red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zone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las bahías de cargue.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    ¿Los vehículos en maniobras en patio deben?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Transitar suave por cada paso del patio de maniobras hasta parquear.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Transitar Max 10 Km/h y alerta sonora hasta parquear en la bahía.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Transitar con agilidad para parquear rápido y no exponer a los demás.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6659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261782" y="199642"/>
            <a:ext cx="98131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400" b="1" dirty="0">
                <a:solidFill>
                  <a:prstClr val="black"/>
                </a:solidFill>
                <a:latin typeface="Gilroy"/>
                <a:cs typeface="Calibri"/>
              </a:rPr>
              <a:t>TRANSPALETAS MANUALES Y ELECTRICAS.</a:t>
            </a:r>
            <a:endParaRPr kumimoji="0" lang="es-MX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457200" y="1093128"/>
            <a:ext cx="10145772" cy="5270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¿Que son los transpaletas?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carretillas que se utilizan para el traslado de estibas.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herramientas que se utilizan para el traslado de productos en una estiba de forma horizontal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una herramienta que se usa para trasladar hasta 2 estibas de producto de forma horizontal.</a:t>
            </a:r>
          </a:p>
          <a:p>
            <a:pPr lvl="0">
              <a:lnSpc>
                <a:spcPct val="107000"/>
              </a:lnSpc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¿Cuántos tipos de transpaletas podemos identificar?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Transpaletas manuales y eléctricas.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Transpaletas de acero y metálicas.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Transpaletas recargables.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¿Antes de usar los transpaletas, se debe?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Limpiar la herramienta y revisar que este bien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Checklist de la herramienta y revisar que funcione correctamente.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Limpiar la herramienta y ajustar sus mecanismos manuales.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¿Durante los movimientos con los transpaletas se debe?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Empujar la carga hacia adelante hasta ubicarla donde va y bajarla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sobredimensionar la carga que será movilizada y halarla hasta su ubicación.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Cargar 2 estibas para que sea equilibrado el cargue y halar de la misma.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¿Cuándo un transpaleta no cumple con el Checklist, se debe?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Componer la parte que no funciona mientras realizan mantenimiento.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Reportar y bloquear la herramienta hasta su mantenimiento.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Pasar a otra herramienta y dejar la defectuosa en el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herramientas.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579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261782" y="199642"/>
            <a:ext cx="98131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RIESGO ATROPELLAMIENTO.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457200" y="1093128"/>
            <a:ext cx="10145772" cy="5533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el riesgo de atropellamiento?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riesgo de que una maquina se encuentre con un peatón en la misma área.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riesgo de los peatones de ser arrollados por máquinas y/o camiones durante las labores en almacén.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riesgo a ser golpeado por un vehículo en movimiento.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la velocidad máxima de un vehículo en patio?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Km/h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Km /h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Km/h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¿Las maquinas al transitar de un área a otra deben?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Andar suave y revisar si hay peatones.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 alarmas sonoras antes de cada transito y frenar en las diferentes áreas de circulación.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Colocar la radio del vehículo para ser escuchado en el patio.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¿Cuándo tenemos 2 o más vehículos en patio se debe?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Incluir más vehículos para una atención rápida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Ubicar solo vehículos correspondientes en bahía respetando la distancia de seguridad mínima 5 metros y el espacio de tránsito.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Sacar vehículos del patio e ingresar uno a uno para el cargue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¿Siempre que se realice una actividad fuera de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debemos?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Señalar al conductor y OPM que estamos en un área fuera de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Señalar a los conductores de la actividad y encerrar el área con segregaciones físicas móviles.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Indicar al supervisor de la actividad y darle inicio a la misma.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1559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261782" y="199642"/>
            <a:ext cx="98131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PICKING.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599950" y="1034483"/>
            <a:ext cx="10145772" cy="5533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el picking?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proceso en el que se separan los productos.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proceso donde se identifica los productos en mal estado y se vierten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proceso de armado de productos para su cargue en los vehículos.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¿Durante el proceso de picking, cuando el FLT interviene, los operativos deben?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Ubicarse en un área segura detrás de segregaciones o en un área segura fuera del picking durante el abastecimiento.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Salir a las bahías de parqueo y ubicarse ahí mientras el FLT abastece el picking.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Ninguna de las anteriores.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¿Durante el armado de productos, los operadores deben?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Usar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epp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herramientas manuales, sin inspección 360.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Usar </a:t>
            </a:r>
            <a:r>
              <a:rPr lang="es-ES" sz="1600" b="1" dirty="0" err="1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epp</a:t>
            </a: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herramientas manuales, inspección 360 e higiene postural.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Usar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epp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herramientas manuales, sin segregaciones, inspección 360 e higiene postural.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¿Antes de realizar el proceso de armado, los operativos deben?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 pausas activas, inspección 360 y sacar las carretillas.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 pausas activas, inspección 360, Checklist de carretillas, organizar el área.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 pausas activas, inspección 360 y sacar las carretillas y llevarlas al picking.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¿Siempre que se realice picking  fuera de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(picking espejo) debemos?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Señalar al conductor y OPM que estamos en un área fuera de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Señalar a los conductores de la actividad y encerrar el área con segregaciones físicas móviles.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Indicar al supervisor de la actividad y iniciarle la misma.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654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261782" y="199642"/>
            <a:ext cx="98131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Tareas manuales.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599950" y="1034483"/>
            <a:ext cx="10145772" cy="5533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¿Las labores manuales identificadas en almacén son?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Picking, cargue de vehículos, descargue de vehículos, vertimiento.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Picking, sorting,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mkp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descargue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vehiculos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sorting y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vertimiento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Picking, </a:t>
            </a:r>
            <a:r>
              <a:rPr lang="es-ES" sz="1600" b="1" dirty="0" err="1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sorting</a:t>
            </a: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vertimiento, verificación, recolección de roturas, armado.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¿Durante los procesos manuales en el almacén el operador debe?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una inspección 360, inspección de herramientas, reporte de condiciones y actos, verificación de la tarea e inicio de esta.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inspección 360, verificación de la tarea, reporte de actos y condiciones inseguras, inicio de la tarea.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Ninguna de las anteriores.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Durante los procesos manuales en el almacén el OPM debe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Moverse por el patio llevando carga y producto a los vehículos y áreas del almacén.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Moverse en almacén teniendo en cuenta las áreas que cuentan con segregación y operativos dentro de ellas.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levantamiento y traslado de cargas hasta donde sea requerido por la operación.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¿Durante la verificación de producto, debo tener en cuenta?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 pausas activas, inspección 360 y sacar las carretillas.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 pausas activas, inspección 360, Checklist de carretillas, organizar el área.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 pausas activas, inspección 360 y sacar las carretillas y llevarlas al picking.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¿Siempre que se realice tareas manuales  fuera de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debemos?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Señalar al conductor y OPM que estamos en un área fuera de </a:t>
            </a:r>
            <a:r>
              <a:rPr lang="es-E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UcPeriod"/>
            </a:pPr>
            <a:r>
              <a:rPr lang="es-ES" sz="1600" b="1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Señalar a los conductores de la actividad y encerrar el área con segregaciones físicas móviles.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s-E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Indicar al supervisor de la actividad y iniciarle la misma.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8514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6665976"/>
            <a:ext cx="12191995" cy="1920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740" y="1240536"/>
            <a:ext cx="135636" cy="68884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spcBef>
                <a:spcPts val="100"/>
              </a:spcBef>
            </a:pPr>
            <a:r>
              <a:rPr lang="es-CO" sz="5400" b="1" dirty="0">
                <a:solidFill>
                  <a:srgbClr val="FFFFFF"/>
                </a:solidFill>
                <a:latin typeface="Gilroy"/>
                <a:cs typeface="Calibri"/>
              </a:rPr>
              <a:t>Recapacitación </a:t>
            </a:r>
            <a:endParaRPr sz="5400" b="1" dirty="0">
              <a:solidFill>
                <a:srgbClr val="FFFFFF"/>
              </a:solidFill>
              <a:latin typeface="Gilroy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2180" y="350520"/>
            <a:ext cx="425196" cy="40538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383011" y="292608"/>
            <a:ext cx="0" cy="490220"/>
          </a:xfrm>
          <a:custGeom>
            <a:avLst/>
            <a:gdLst/>
            <a:ahLst/>
            <a:cxnLst/>
            <a:rect l="l" t="t" r="r" b="b"/>
            <a:pathLst>
              <a:path h="490220">
                <a:moveTo>
                  <a:pt x="0" y="0"/>
                </a:moveTo>
                <a:lnTo>
                  <a:pt x="0" y="49022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Por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futuro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más </a:t>
            </a:r>
            <a:r>
              <a:rPr sz="1200" b="1" dirty="0">
                <a:latin typeface="Calibri"/>
                <a:cs typeface="Calibri"/>
              </a:rPr>
              <a:t>motivos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para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brindar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8684" y="158495"/>
            <a:ext cx="280416" cy="100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723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169088" y="0"/>
            <a:ext cx="537032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PLAN DE TRAFICO.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169088" y="988730"/>
            <a:ext cx="11885678" cy="59452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90513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1. ¿Las zonas seguras para la estancia sin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epp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están separadas por?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Barreras físicas que tiene puertas para salir y entrar.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Barreras físicas y vaivén en las secciones del almacén.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Barreras físicas móviles para traslado en almacén con seguridad</a:t>
            </a:r>
          </a:p>
          <a:p>
            <a:pPr marL="290513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2. ¿Qué colores componen las cebras peatonales y las cebras H-M respectivamente?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Paso de maquitas negro y amarillo, paso de peatones rojo y blanco.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Paso de personas rojo y blanco y paso de maquinas blanco y amarillo.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Paso de personas negro y amarillo y paso maquinas blanco y rojo.</a:t>
            </a:r>
            <a:endParaRPr kumimoji="0" lang="es-MX" sz="16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3.     ¿Qué es el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de contingencia?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 Hace referencia al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que se usa cuando no cabemos en el cd.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Hace referencia a los espacios delimitados en </a:t>
            </a: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para almacenamiento extra en el cd.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Hace referencia al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creado para la sobreocupación del cd.</a:t>
            </a: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4. ¿A que hacen referencia los flujos para el cd?</a:t>
            </a:r>
          </a:p>
          <a:p>
            <a:pPr marL="609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Al paso que hay entre los espacios de almacenamiento y transito.</a:t>
            </a:r>
          </a:p>
          <a:p>
            <a:pPr marL="609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Al paso que hay para los vehículos que ingresan al cd y sus maniobras.</a:t>
            </a:r>
          </a:p>
          <a:p>
            <a:pPr marL="609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lphaUcPeriod" startAt="3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Al paso vehicular  que hay para los carros que ingresan al cd a parquear.</a:t>
            </a:r>
          </a:p>
          <a:p>
            <a:pPr marL="290513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5. ¿Qué es el plan de trafico?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Son los caminos en el cd por donde se puede transitar con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epp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Es el diseño </a:t>
            </a: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con el que cuenta el cd para el transito y estancia de personas y vehículos con identificación de colores</a:t>
            </a: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.</a:t>
            </a:r>
          </a:p>
          <a:p>
            <a:pPr marL="633413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Es el diseño </a:t>
            </a:r>
            <a:r>
              <a:rPr kumimoji="0" lang="es-MX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layout</a:t>
            </a: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 con el que cuenta el cd para el transito y estancia de personas y vehículos con colores para cruzar sin atender señales de pare.</a:t>
            </a: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68136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169088" y="0"/>
            <a:ext cx="897491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AUXILIAR PALETERO.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478301" y="988730"/>
            <a:ext cx="12054767" cy="5979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el protocolo de reversa?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maniobra de los vehículos para transitar en el cd con flujos.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maniobra de los vehículos en el cd y que requiere movimiento de reversa para su parqueo adecuado.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maniobra de los vehículos en el cd y que requiere movimiento de reversa para su salida.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¿Qué función tiene el auxiliar paletero?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persona que le dice al vehículo la bahía asignada para el parqueo.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persona que le dice al vehículo por medio de indicaciones, contacto visual y herramientas como debe parquear en la bahía asignada.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persona que le indica al conductor que debe descansar para el traslado.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¿Cuál es la distancia mínima entre el auxiliar paletero y el vehículo?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a 7 metros sin perder contacto con el conductor.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a 5 metros sin perder el contacto con el conductor.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3 a 5 metros detrás del vehículo de apoyo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¿Qué hacer en caso de realizar maniobra de reversa?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mantener la vista activa y revisar retrovisores del vehículo en cada movimiento medible para un parqueo seguro 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mantener la vista activa en el retrovisor del conductor para dar la reversa en bahía.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mantener una atención en la bahía donde se parqueará próximamente.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¿A que velocidad puede ir el vehículo durante la maniobra de reversa?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KM /H con cinturón conectado y vidrios abajo.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KM/H Con cinturón conectado, vidrios abajo y luces estacionarias.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KM/H para que se logre la comunicación durante el proceso.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73627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169088" y="0"/>
            <a:ext cx="897491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CARGA Y DESCARGA OPM.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457200" y="1093128"/>
            <a:ext cx="10145772" cy="59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el proceso de carga y descarga?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proceso donde se realiza la descarga y la carga de objetos en vehículos.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procedimiento de carga y descarga de producto de la bodega y viceversa.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procedimiento donde se carga y descarga producto y se saca o almacena en el cd.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¿Quién cumple el control de llaves y donde lo ejecuta?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OPM cumple control de llaves y lo cumple en la cabina del vehículo en bahía.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OPM cumple el control de llaves y lo cumple en la caja destinada a la custodia de llaves.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OPM cumple control de llaves y lo cumple en la caja de llaves de T2.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¿En el momento del cargue y descargue, los OPM deben?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un lado del vehículo a cargar y atender un lado a la vez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lados perpendiculares opuestos del vehículo y atenderlo a la vez.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alrededor del vehículo y atender de atrás hacia delante.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¿Durante el cargue y descargue de vehículos, los peatones deben?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áreas de transito a 5 metros del OPM.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áreas seguras a 5 metros del OPM.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dentro del patio a 5 metros  del OPM.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¿Qué vehículos están involucrados en el proceso de carga y descarga?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Camiones TAT, T1, T4, MKP y FLT.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Camiones TAT, T1, T4, </a:t>
            </a:r>
            <a:r>
              <a:rPr kumimoji="0" lang="es-E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palets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MKP y FLT.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Camiones de 12 estibas TAT, T1, T4, MKP y FLT.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69825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261782" y="199642"/>
            <a:ext cx="981311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SEGREGACIÓN HOMBRE MAQUINA.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457199" y="1093128"/>
            <a:ext cx="11556609" cy="5270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¿Qué puede utilizar usted para garantizar el espacio entre H M?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cono en el área donde deba movilizar o estar.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Segregaciones físicas como talanqueras móviles.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Carretilla de traslado de carga.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¿Qué es la segregación Hombre - Maquina?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espacio que se tiene entre la zona segura y el vehículo.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espacio de seguridad que hay entre hombre y maquinas durante la estancia en el cd.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procedimiento de distancia que debe tener una máquina de una persona.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¿Durante los movimientos de vehículos en patio, </a:t>
            </a: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debe?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dentro de una segregación segura y transitar por los senderos del </a:t>
            </a:r>
            <a:r>
              <a:rPr kumimoji="0" lang="es-E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movilizar más de un vehículo en patio, máquinas de frente y sin distancia de seguridad.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 en las líneas de transito de la red </a:t>
            </a:r>
            <a:r>
              <a:rPr kumimoji="0" lang="es-E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zone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las bahías de cargue.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.    ¿Cuál es la distancia entre máquinas y peatones?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a 5 metros de distancia segura.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metros de distancia segura.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metros de distancia segura.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    ¿Los vehículos en maniobras en patio deben?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Transitar suave por cada paso del patio de maniobras hasta parquear.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Transitar Max 10 Km/h y alerta sonora hasta parquear en la bahía.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Transitar con agilidad para parquear rápido y no exponer a los demás.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1399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261782" y="199642"/>
            <a:ext cx="98131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TRANSPALETAS MANUALES Y ELECTRICAS.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457200" y="1093128"/>
            <a:ext cx="10145772" cy="5373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¿Que son los transpaletas?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carretillas que se utilizan para el traslado de estibas.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herramientas que se utilizan para el traslado de productos en una estiba de forma horizontal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una herramienta que se usa para trasladar hasta 2 estibas de producto de forma horizontal.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¿Cuántos tipos de transpaletas podemos identificar?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Transpaletas manuales y eléctricas.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Transpaletas de acero y metálicas.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Transpaletas recargables.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¿Cuándo un transpaleta no cumple con el Checklist, se debe?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Componer la parte que no funciona mientras realizan mantenimiento.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Reportar y bloquear la herramienta hasta su mantenimiento.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Pasar a otra herramienta y dejar la defectuosa en el </a:t>
            </a:r>
            <a:r>
              <a:rPr kumimoji="0" lang="es-E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herramientas.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¿Antes de usar los transpaletas, se debe?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Limpiar la herramienta y revisar que este bien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Checklist de la herramienta y revisar que funcione correctamente.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Limpiar la herramienta y ajustar sus mecanismos manuales.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¿Durante los movimientos con los transpaletas se debe?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Empujar la carga hacia adelante hasta ubicarla donde va y bajarla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sobredimensionar la carga que será movilizada y halarla hasta su ubicación.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Cargar 2 estibas para que sea equilibrado el cargue y halar de la misma.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7310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54DCE522-848D-5D2A-0B6F-E4D5CD6255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7772400" imgH="10058400" progId="TCLayout.ActiveDocument.1">
                  <p:embed/>
                </p:oleObj>
              </mc:Choice>
              <mc:Fallback>
                <p:oleObj name="Diapositiva de think-cell" r:id="rId4" imgW="7772400" imgH="10058400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54DCE522-848D-5D2A-0B6F-E4D5CD6255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0474579" y="344551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futuro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más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motivos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E3202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brindar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99447" y="131063"/>
            <a:ext cx="2892551" cy="6857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7893D8AF-64F7-DE93-A904-8859554C9F5E}"/>
              </a:ext>
            </a:extLst>
          </p:cNvPr>
          <p:cNvSpPr txBox="1">
            <a:spLocks/>
          </p:cNvSpPr>
          <p:nvPr/>
        </p:nvSpPr>
        <p:spPr>
          <a:xfrm>
            <a:off x="261782" y="199642"/>
            <a:ext cx="981311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905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/>
                <a:ea typeface="+mn-ea"/>
                <a:cs typeface="Calibri"/>
              </a:rPr>
              <a:t>RIESGO ATROPELLAMIENTO.</a:t>
            </a:r>
            <a:endParaRPr kumimoji="0" lang="es-MX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19F13FF-82DD-F8B8-A7C8-37B347BE31BC}"/>
              </a:ext>
            </a:extLst>
          </p:cNvPr>
          <p:cNvSpPr txBox="1">
            <a:spLocks/>
          </p:cNvSpPr>
          <p:nvPr/>
        </p:nvSpPr>
        <p:spPr>
          <a:xfrm>
            <a:off x="457200" y="1093128"/>
            <a:ext cx="10145772" cy="5636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¿Cuándo un transpaleta no cumple con el Checklist, se debe?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Componer la parte que no funciona mientras realizan mantenimiento.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Reportar y bloquear la herramienta hasta su mantenimiento.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Pasar a otra herramienta y dejar la defectuosa en el </a:t>
            </a:r>
            <a:r>
              <a:rPr kumimoji="0" lang="es-E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herramientas.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¿Qué es el riesgo de atropellamiento?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riesgo de que una maquina se encuentre con un peatón en la misma área.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riesgo de los peatones de ser arrollados por máquinas y/o camiones durante las labores en almacén.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el riesgo a ser golpeado por un vehículo en movimiento.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¿Cuál es la velocidad máxima de un vehículo en patio?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Km/h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Km /h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Km/h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¿Las maquinas al transitar de un área a otra deben?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Andar suave y revisar si hay peatones.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 alarmas sonoras antes de cada transito y frenar en las diferentes áreas de circulación.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Colocar la radio del vehículo para ser escuchado en el patio.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¿Cuándo tenemos 2 o más vehículos en patio se debe?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Incluir más vehículos para una atención rápida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Ubicar solo vehículos correspondientes en bahía respetando la distancia de seguridad mínima 5 metros y el espacio de tránsito.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Sacar vehículos del patio e ingresar uno a uno para el cargue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5896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209" y="551687"/>
            <a:ext cx="223934" cy="228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447" y="885444"/>
            <a:ext cx="236220" cy="2377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1544" y="204311"/>
            <a:ext cx="224028" cy="2193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24783" y="2308860"/>
            <a:ext cx="2369820" cy="224028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74129" y="2642107"/>
            <a:ext cx="286956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E32025"/>
                </a:solidFill>
                <a:latin typeface="Calibri"/>
                <a:cs typeface="Calibri"/>
              </a:rPr>
              <a:t>Por</a:t>
            </a:r>
            <a:r>
              <a:rPr sz="3200" b="1" spc="-4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E32025"/>
                </a:solidFill>
                <a:latin typeface="Calibri"/>
                <a:cs typeface="Calibri"/>
              </a:rPr>
              <a:t>un</a:t>
            </a:r>
            <a:r>
              <a:rPr sz="3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E32025"/>
                </a:solidFill>
                <a:latin typeface="Calibri"/>
                <a:cs typeface="Calibri"/>
              </a:rPr>
              <a:t>futuro </a:t>
            </a:r>
            <a:r>
              <a:rPr sz="3200" b="1" dirty="0">
                <a:solidFill>
                  <a:srgbClr val="E32025"/>
                </a:solidFill>
                <a:latin typeface="Calibri"/>
                <a:cs typeface="Calibri"/>
              </a:rPr>
              <a:t>con</a:t>
            </a:r>
            <a:r>
              <a:rPr sz="3200" b="1" spc="-30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E32025"/>
                </a:solidFill>
                <a:latin typeface="Calibri"/>
                <a:cs typeface="Calibri"/>
              </a:rPr>
              <a:t>más</a:t>
            </a:r>
            <a:r>
              <a:rPr sz="3200" b="1" spc="-1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E32025"/>
                </a:solidFill>
                <a:latin typeface="Calibri"/>
                <a:cs typeface="Calibri"/>
              </a:rPr>
              <a:t>motivos </a:t>
            </a:r>
            <a:r>
              <a:rPr sz="3200" b="1" dirty="0">
                <a:solidFill>
                  <a:srgbClr val="E32025"/>
                </a:solidFill>
                <a:latin typeface="Calibri"/>
                <a:cs typeface="Calibri"/>
              </a:rPr>
              <a:t>para</a:t>
            </a:r>
            <a:r>
              <a:rPr sz="3200" b="1" spc="-95" dirty="0">
                <a:solidFill>
                  <a:srgbClr val="E32025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E32025"/>
                </a:solidFill>
                <a:latin typeface="Calibri"/>
                <a:cs typeface="Calibri"/>
              </a:rPr>
              <a:t>brindar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6665976"/>
            <a:ext cx="12191995" cy="19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534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3011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2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d/%#m/%y&lt;/m_strFormatTime&gt;&lt;m_yearfmt&gt;&lt;begin val=&quot;4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aed472-1129-4b2d-a902-4641fce04295" xsi:nil="true"/>
    <lcf76f155ced4ddcb4097134ff3c332f xmlns="4cb29156-eb1e-4da6-bc3d-bd3cb9b7501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81DAA82B084704BAE0C4CE45AC640CE" ma:contentTypeVersion="18" ma:contentTypeDescription="Crear nuevo documento." ma:contentTypeScope="" ma:versionID="6751bbc9b813b7708428e09e500b8172">
  <xsd:schema xmlns:xsd="http://www.w3.org/2001/XMLSchema" xmlns:xs="http://www.w3.org/2001/XMLSchema" xmlns:p="http://schemas.microsoft.com/office/2006/metadata/properties" xmlns:ns2="4cb29156-eb1e-4da6-bc3d-bd3cb9b75014" xmlns:ns3="f0aed472-1129-4b2d-a902-4641fce04295" targetNamespace="http://schemas.microsoft.com/office/2006/metadata/properties" ma:root="true" ma:fieldsID="ba5810496d8a28f6ca5701659a4c302e" ns2:_="" ns3:_="">
    <xsd:import namespace="4cb29156-eb1e-4da6-bc3d-bd3cb9b75014"/>
    <xsd:import namespace="f0aed472-1129-4b2d-a902-4641fce042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b29156-eb1e-4da6-bc3d-bd3cb9b750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2e2deea9-f698-482e-8f77-105b59b605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aed472-1129-4b2d-a902-4641fce0429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fb76f7a-2963-4d7a-be6f-cf523e1282a8}" ma:internalName="TaxCatchAll" ma:showField="CatchAllData" ma:web="f0aed472-1129-4b2d-a902-4641fce042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4D3037-9953-4496-9316-28272B39BB5A}">
  <ds:schemaRefs>
    <ds:schemaRef ds:uri="http://schemas.microsoft.com/office/2006/metadata/properties"/>
    <ds:schemaRef ds:uri="http://schemas.microsoft.com/office/infopath/2007/PartnerControls"/>
    <ds:schemaRef ds:uri="f0aed472-1129-4b2d-a902-4641fce04295"/>
    <ds:schemaRef ds:uri="4cb29156-eb1e-4da6-bc3d-bd3cb9b75014"/>
  </ds:schemaRefs>
</ds:datastoreItem>
</file>

<file path=customXml/itemProps2.xml><?xml version="1.0" encoding="utf-8"?>
<ds:datastoreItem xmlns:ds="http://schemas.openxmlformats.org/officeDocument/2006/customXml" ds:itemID="{2789099A-0B2D-4892-A7E0-D2FE44ABAD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b29156-eb1e-4da6-bc3d-bd3cb9b75014"/>
    <ds:schemaRef ds:uri="f0aed472-1129-4b2d-a902-4641fce042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9CF06B-B535-4730-9025-77EB1CE831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12359</TotalTime>
  <Words>7927</Words>
  <Application>Microsoft Office PowerPoint</Application>
  <PresentationFormat>Panorámica</PresentationFormat>
  <Paragraphs>964</Paragraphs>
  <Slides>50</Slides>
  <Notes>27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61" baseType="lpstr">
      <vt:lpstr>Arial</vt:lpstr>
      <vt:lpstr>Azo Sans</vt:lpstr>
      <vt:lpstr>Calibri</vt:lpstr>
      <vt:lpstr>Comic Sans MS</vt:lpstr>
      <vt:lpstr>Gilroy</vt:lpstr>
      <vt:lpstr>Good Times Rg</vt:lpstr>
      <vt:lpstr>GoodTimesW00-Bold</vt:lpstr>
      <vt:lpstr>Roboto</vt:lpstr>
      <vt:lpstr>Segoe UI</vt:lpstr>
      <vt:lpstr>Office Theme</vt:lpstr>
      <vt:lpstr>Diapositiva de think-cell</vt:lpstr>
      <vt:lpstr>Presentación de PowerPoint</vt:lpstr>
      <vt:lpstr>Presentación de PowerPoint</vt:lpstr>
      <vt:lpstr>Por un futuro con más motivos para brindar</vt:lpstr>
      <vt:lpstr>Presentación de PowerPoint</vt:lpstr>
      <vt:lpstr>Por un futuro con más motivos para brindar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 un futuro con más motivos para brindar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 un futuro con más motivos para brindar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 un futuro con más motivos para brindar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Yuli Marcela Castro Muñoz</dc:creator>
  <cp:lastModifiedBy>Liliana Andrea Garcia Niño</cp:lastModifiedBy>
  <cp:revision>53</cp:revision>
  <dcterms:created xsi:type="dcterms:W3CDTF">2022-12-23T14:51:37Z</dcterms:created>
  <dcterms:modified xsi:type="dcterms:W3CDTF">2025-08-23T16:05:19Z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2022-12-23T00:00:00Z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2022-12-23T00:00:00Z</vt:filetime>
  </property>
  <property fmtid="{D5CDD505-2E9C-101B-9397-08002B2CF9AE}" pid="5" name="Producer">
    <vt:lpwstr>3-Heights™ PDF Optimization Shell 6.24.0.5 (http://www.pdf-tools.com)</vt:lpwstr>
  </property>
  <property fmtid="{D5CDD505-2E9C-101B-9397-08002B2CF9AE}" pid="6" name="TitusGUID">
    <vt:lpwstr>4a1aaf40-bf25-49bc-86a8-400a195c72f4</vt:lpwstr>
  </property>
  <property fmtid="{D5CDD505-2E9C-101B-9397-08002B2CF9AE}" pid="7" name="ABClassification">
    <vt:lpwstr>StrictlyConfidential</vt:lpwstr>
  </property>
  <property fmtid="{D5CDD505-2E9C-101B-9397-08002B2CF9AE}" pid="8" name="ContentTypeId">
    <vt:lpwstr>0x010100E81DAA82B084704BAE0C4CE45AC640CE</vt:lpwstr>
  </property>
</Properties>
</file>